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charts/chart1.xml" ContentType="application/vnd.openxmlformats-officedocument.drawingml.chart+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680" r:id="rId2"/>
    <p:sldMasterId id="2147483648" r:id="rId3"/>
    <p:sldMasterId id="2147483666" r:id="rId4"/>
  </p:sldMasterIdLst>
  <p:notesMasterIdLst>
    <p:notesMasterId r:id="rId70"/>
  </p:notesMasterIdLst>
  <p:sldIdLst>
    <p:sldId id="257" r:id="rId5"/>
    <p:sldId id="258" r:id="rId6"/>
    <p:sldId id="310" r:id="rId7"/>
    <p:sldId id="338"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280" r:id="rId34"/>
    <p:sldId id="277" r:id="rId35"/>
    <p:sldId id="270" r:id="rId36"/>
    <p:sldId id="283" r:id="rId37"/>
    <p:sldId id="276" r:id="rId38"/>
    <p:sldId id="340" r:id="rId39"/>
    <p:sldId id="260" r:id="rId40"/>
    <p:sldId id="341" r:id="rId41"/>
    <p:sldId id="304" r:id="rId42"/>
    <p:sldId id="282" r:id="rId43"/>
    <p:sldId id="281" r:id="rId44"/>
    <p:sldId id="268" r:id="rId45"/>
    <p:sldId id="302" r:id="rId46"/>
    <p:sldId id="289" r:id="rId47"/>
    <p:sldId id="303" r:id="rId48"/>
    <p:sldId id="269" r:id="rId49"/>
    <p:sldId id="309" r:id="rId50"/>
    <p:sldId id="296" r:id="rId51"/>
    <p:sldId id="299" r:id="rId52"/>
    <p:sldId id="300" r:id="rId53"/>
    <p:sldId id="297" r:id="rId54"/>
    <p:sldId id="342" r:id="rId55"/>
    <p:sldId id="275" r:id="rId56"/>
    <p:sldId id="291" r:id="rId57"/>
    <p:sldId id="290" r:id="rId58"/>
    <p:sldId id="312" r:id="rId59"/>
    <p:sldId id="305" r:id="rId60"/>
    <p:sldId id="292" r:id="rId61"/>
    <p:sldId id="293" r:id="rId62"/>
    <p:sldId id="294" r:id="rId63"/>
    <p:sldId id="287" r:id="rId64"/>
    <p:sldId id="261" r:id="rId65"/>
    <p:sldId id="271" r:id="rId66"/>
    <p:sldId id="285" r:id="rId67"/>
    <p:sldId id="308" r:id="rId68"/>
    <p:sldId id="306" r:id="rId69"/>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2F44F2-86B3-47F9-8306-D7B09BB5B4BD}" v="12" dt="2025-04-07T11:28:05.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510" autoAdjust="0"/>
  </p:normalViewPr>
  <p:slideViewPr>
    <p:cSldViewPr snapToGrid="0">
      <p:cViewPr varScale="1">
        <p:scale>
          <a:sx n="79" d="100"/>
          <a:sy n="79" d="100"/>
        </p:scale>
        <p:origin x="81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a Toftager Bovien" userId="b7d3a2cd-ec64-4033-b189-478d6fac79c0" providerId="ADAL" clId="{CF2F44F2-86B3-47F9-8306-D7B09BB5B4BD}"/>
    <pc:docChg chg="undo custSel modSld">
      <pc:chgData name="Michala Toftager Bovien" userId="b7d3a2cd-ec64-4033-b189-478d6fac79c0" providerId="ADAL" clId="{CF2F44F2-86B3-47F9-8306-D7B09BB5B4BD}" dt="2025-04-07T11:29:04.185" v="299" actId="14100"/>
      <pc:docMkLst>
        <pc:docMk/>
      </pc:docMkLst>
      <pc:sldChg chg="addSp modSp mod">
        <pc:chgData name="Michala Toftager Bovien" userId="b7d3a2cd-ec64-4033-b189-478d6fac79c0" providerId="ADAL" clId="{CF2F44F2-86B3-47F9-8306-D7B09BB5B4BD}" dt="2025-04-07T11:29:04.185" v="299" actId="14100"/>
        <pc:sldMkLst>
          <pc:docMk/>
          <pc:sldMk cId="3463283923" sldId="310"/>
        </pc:sldMkLst>
        <pc:spChg chg="add mod">
          <ac:chgData name="Michala Toftager Bovien" userId="b7d3a2cd-ec64-4033-b189-478d6fac79c0" providerId="ADAL" clId="{CF2F44F2-86B3-47F9-8306-D7B09BB5B4BD}" dt="2025-04-07T11:28:38.822" v="294" actId="14100"/>
          <ac:spMkLst>
            <pc:docMk/>
            <pc:sldMk cId="3463283923" sldId="310"/>
            <ac:spMk id="4" creationId="{CB970B5E-1180-A299-A949-7B4139608C1F}"/>
          </ac:spMkLst>
        </pc:spChg>
        <pc:spChg chg="mod">
          <ac:chgData name="Michala Toftager Bovien" userId="b7d3a2cd-ec64-4033-b189-478d6fac79c0" providerId="ADAL" clId="{CF2F44F2-86B3-47F9-8306-D7B09BB5B4BD}" dt="2025-04-07T11:29:04.185" v="299" actId="14100"/>
          <ac:spMkLst>
            <pc:docMk/>
            <pc:sldMk cId="3463283923" sldId="310"/>
            <ac:spMk id="8" creationId="{B1943112-0014-805D-292F-0DAA49D4E4F3}"/>
          </ac:spMkLst>
        </pc:spChg>
        <pc:spChg chg="mod">
          <ac:chgData name="Michala Toftager Bovien" userId="b7d3a2cd-ec64-4033-b189-478d6fac79c0" providerId="ADAL" clId="{CF2F44F2-86B3-47F9-8306-D7B09BB5B4BD}" dt="2025-04-07T11:28:16.935" v="291" actId="1076"/>
          <ac:spMkLst>
            <pc:docMk/>
            <pc:sldMk cId="3463283923" sldId="310"/>
            <ac:spMk id="9" creationId="{377E9688-25CF-7E7F-32E1-72D31C48E18B}"/>
          </ac:spMkLst>
        </pc:spChg>
        <pc:spChg chg="mod">
          <ac:chgData name="Michala Toftager Bovien" userId="b7d3a2cd-ec64-4033-b189-478d6fac79c0" providerId="ADAL" clId="{CF2F44F2-86B3-47F9-8306-D7B09BB5B4BD}" dt="2025-04-07T11:28:05.433" v="289" actId="1035"/>
          <ac:spMkLst>
            <pc:docMk/>
            <pc:sldMk cId="3463283923" sldId="310"/>
            <ac:spMk id="10" creationId="{71137551-9676-2A7F-5059-94270E73D476}"/>
          </ac:spMkLst>
        </pc:spChg>
        <pc:spChg chg="mod">
          <ac:chgData name="Michala Toftager Bovien" userId="b7d3a2cd-ec64-4033-b189-478d6fac79c0" providerId="ADAL" clId="{CF2F44F2-86B3-47F9-8306-D7B09BB5B4BD}" dt="2025-04-07T11:28:05.433" v="289" actId="1035"/>
          <ac:spMkLst>
            <pc:docMk/>
            <pc:sldMk cId="3463283923" sldId="310"/>
            <ac:spMk id="12" creationId="{EE58A645-2F43-EEA8-CFE1-6CC62EE058DF}"/>
          </ac:spMkLst>
        </pc:spChg>
        <pc:spChg chg="mod">
          <ac:chgData name="Michala Toftager Bovien" userId="b7d3a2cd-ec64-4033-b189-478d6fac79c0" providerId="ADAL" clId="{CF2F44F2-86B3-47F9-8306-D7B09BB5B4BD}" dt="2025-04-07T11:28:05.433" v="289" actId="1035"/>
          <ac:spMkLst>
            <pc:docMk/>
            <pc:sldMk cId="3463283923" sldId="310"/>
            <ac:spMk id="14" creationId="{A99F5755-E919-EEC0-CFD8-0E53CF0663AC}"/>
          </ac:spMkLst>
        </pc:spChg>
        <pc:picChg chg="mod">
          <ac:chgData name="Michala Toftager Bovien" userId="b7d3a2cd-ec64-4033-b189-478d6fac79c0" providerId="ADAL" clId="{CF2F44F2-86B3-47F9-8306-D7B09BB5B4BD}" dt="2025-04-07T11:28:05.433" v="289" actId="1035"/>
          <ac:picMkLst>
            <pc:docMk/>
            <pc:sldMk cId="3463283923" sldId="310"/>
            <ac:picMk id="3" creationId="{E1377CE7-14E4-FBF8-AE3C-6E57413FEEDA}"/>
          </ac:picMkLst>
        </pc:picChg>
        <pc:picChg chg="mod">
          <ac:chgData name="Michala Toftager Bovien" userId="b7d3a2cd-ec64-4033-b189-478d6fac79c0" providerId="ADAL" clId="{CF2F44F2-86B3-47F9-8306-D7B09BB5B4BD}" dt="2025-04-07T11:28:05.433" v="289" actId="1035"/>
          <ac:picMkLst>
            <pc:docMk/>
            <pc:sldMk cId="3463283923" sldId="310"/>
            <ac:picMk id="1026" creationId="{5074DF9F-BAC7-CA19-AA49-1949F8ACEBFC}"/>
          </ac:picMkLst>
        </pc:picChg>
        <pc:picChg chg="mod">
          <ac:chgData name="Michala Toftager Bovien" userId="b7d3a2cd-ec64-4033-b189-478d6fac79c0" providerId="ADAL" clId="{CF2F44F2-86B3-47F9-8306-D7B09BB5B4BD}" dt="2025-04-07T11:28:05.433" v="289" actId="1035"/>
          <ac:picMkLst>
            <pc:docMk/>
            <pc:sldMk cId="3463283923" sldId="310"/>
            <ac:picMk id="1028" creationId="{3C6318A0-9F96-5FF6-E5DB-1610A39030DF}"/>
          </ac:picMkLst>
        </pc:picChg>
        <pc:picChg chg="mod">
          <ac:chgData name="Michala Toftager Bovien" userId="b7d3a2cd-ec64-4033-b189-478d6fac79c0" providerId="ADAL" clId="{CF2F44F2-86B3-47F9-8306-D7B09BB5B4BD}" dt="2025-04-07T11:28:05.433" v="289" actId="1035"/>
          <ac:picMkLst>
            <pc:docMk/>
            <pc:sldMk cId="3463283923" sldId="310"/>
            <ac:picMk id="1030" creationId="{A5B7BB57-715D-2B7D-C473-7EA18BC0FAC7}"/>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86053412462908E-2"/>
          <c:y val="2.6598465473145781E-2"/>
          <c:w val="0.93827893175074184"/>
          <c:h val="0.94680306905370848"/>
        </c:manualLayout>
      </c:layout>
      <c:barChart>
        <c:barDir val="col"/>
        <c:grouping val="stacked"/>
        <c:varyColors val="0"/>
        <c:ser>
          <c:idx val="0"/>
          <c:order val="0"/>
          <c:spPr>
            <a:solidFill>
              <a:srgbClr val="416D87"/>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1-4E3D-424C-ABDD-AF599F835562}"/>
              </c:ext>
            </c:extLst>
          </c:dPt>
          <c:dPt>
            <c:idx val="1"/>
            <c:invertIfNegative val="0"/>
            <c:bubble3D val="0"/>
            <c:spPr>
              <a:solidFill>
                <a:srgbClr val="72A0BA"/>
              </a:solidFill>
              <a:ln>
                <a:noFill/>
              </a:ln>
            </c:spPr>
            <c:extLst>
              <c:ext xmlns:c16="http://schemas.microsoft.com/office/drawing/2014/chart" uri="{C3380CC4-5D6E-409C-BE32-E72D297353CC}">
                <c16:uniqueId val="{00000003-4E3D-424C-ABDD-AF599F835562}"/>
              </c:ext>
            </c:extLst>
          </c:dPt>
          <c:val>
            <c:numRef>
              <c:f>Sheet1!$A$1:$C$1</c:f>
              <c:numCache>
                <c:formatCode>General</c:formatCode>
                <c:ptCount val="3"/>
                <c:pt idx="0">
                  <c:v>0.52100543478260875</c:v>
                </c:pt>
                <c:pt idx="1">
                  <c:v>0.97100543478261159</c:v>
                </c:pt>
                <c:pt idx="2">
                  <c:v>1.2910054347826048</c:v>
                </c:pt>
              </c:numCache>
            </c:numRef>
          </c:val>
          <c:extLst>
            <c:ext xmlns:c16="http://schemas.microsoft.com/office/drawing/2014/chart" uri="{C3380CC4-5D6E-409C-BE32-E72D297353CC}">
              <c16:uniqueId val="{00000004-4E3D-424C-ABDD-AF599F835562}"/>
            </c:ext>
          </c:extLst>
        </c:ser>
        <c:dLbls>
          <c:showLegendKey val="0"/>
          <c:showVal val="0"/>
          <c:showCatName val="0"/>
          <c:showSerName val="0"/>
          <c:showPercent val="0"/>
          <c:showBubbleSize val="0"/>
        </c:dLbls>
        <c:gapWidth val="10"/>
        <c:overlap val="100"/>
        <c:axId val="267159895"/>
        <c:axId val="1"/>
      </c:barChart>
      <c:catAx>
        <c:axId val="267159895"/>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1.2910054347826048"/>
          <c:min val="0"/>
        </c:scaling>
        <c:delete val="1"/>
        <c:axPos val="l"/>
        <c:numFmt formatCode="General" sourceLinked="1"/>
        <c:majorTickMark val="out"/>
        <c:minorTickMark val="none"/>
        <c:tickLblPos val="nextTo"/>
        <c:crossAx val="267159895"/>
        <c:crosses val="min"/>
        <c:crossBetween val="between"/>
      </c:valAx>
    </c:plotArea>
    <c:plotVisOnly val="0"/>
    <c:dispBlanksAs val="gap"/>
    <c:showDLblsOverMax val="1"/>
  </c:chart>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5" Type="http://schemas.openxmlformats.org/officeDocument/2006/relationships/image" Target="../media/image40.jpeg"/><Relationship Id="rId4" Type="http://schemas.openxmlformats.org/officeDocument/2006/relationships/image" Target="../media/image3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5" Type="http://schemas.openxmlformats.org/officeDocument/2006/relationships/image" Target="../media/image40.jpeg"/><Relationship Id="rId4" Type="http://schemas.openxmlformats.org/officeDocument/2006/relationships/image" Target="../media/image3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A6C4AA-7A24-44BA-A69A-DFDB04C06109}" type="doc">
      <dgm:prSet loTypeId="urn:microsoft.com/office/officeart/2005/8/layout/chart3" loCatId="cycle" qsTypeId="urn:microsoft.com/office/officeart/2005/8/quickstyle/simple1" qsCatId="simple" csTypeId="urn:microsoft.com/office/officeart/2005/8/colors/accent1_2" csCatId="accent1" phldr="1"/>
      <dgm:spPr/>
    </dgm:pt>
    <dgm:pt modelId="{40686B71-41E6-4888-9FFF-9186097F4D13}">
      <dgm:prSet phldrT="[Tekst]"/>
      <dgm:spPr>
        <a:solidFill>
          <a:schemeClr val="tx2"/>
        </a:solidFill>
        <a:ln w="25400">
          <a:solidFill>
            <a:schemeClr val="tx2">
              <a:lumMod val="20000"/>
              <a:lumOff val="80000"/>
            </a:schemeClr>
          </a:solidFill>
        </a:ln>
      </dgm:spPr>
      <dgm:t>
        <a:bodyPr/>
        <a:lstStyle/>
        <a:p>
          <a:pPr rtl="0"/>
          <a:r>
            <a:rPr lang="da-DK" dirty="0">
              <a:latin typeface="27 Sans Light"/>
            </a:rPr>
            <a:t>Forsikring og bank</a:t>
          </a:r>
          <a:endParaRPr lang="da-DK" dirty="0"/>
        </a:p>
      </dgm:t>
    </dgm:pt>
    <dgm:pt modelId="{BA09D248-4058-47B4-94F2-766534037D33}" type="parTrans" cxnId="{0D1EEF92-8D85-4835-9063-69DF1F5C50DB}">
      <dgm:prSet/>
      <dgm:spPr/>
      <dgm:t>
        <a:bodyPr/>
        <a:lstStyle/>
        <a:p>
          <a:endParaRPr lang="da-DK"/>
        </a:p>
      </dgm:t>
    </dgm:pt>
    <dgm:pt modelId="{8F54068C-5FF5-4A5B-B102-522A7B440662}" type="sibTrans" cxnId="{0D1EEF92-8D85-4835-9063-69DF1F5C50DB}">
      <dgm:prSet/>
      <dgm:spPr/>
      <dgm:t>
        <a:bodyPr/>
        <a:lstStyle/>
        <a:p>
          <a:endParaRPr lang="da-DK"/>
        </a:p>
      </dgm:t>
    </dgm:pt>
    <dgm:pt modelId="{0D2D37A7-5218-41A3-B7F1-C7F5C42A2F5D}">
      <dgm:prSet phldrT="[Tekst]"/>
      <dgm:spPr>
        <a:solidFill>
          <a:srgbClr val="0A119E"/>
        </a:solidFill>
        <a:ln w="25400">
          <a:solidFill>
            <a:schemeClr val="bg1"/>
          </a:solidFill>
        </a:ln>
      </dgm:spPr>
      <dgm:t>
        <a:bodyPr/>
        <a:lstStyle/>
        <a:p>
          <a:r>
            <a:rPr lang="da-DK" dirty="0"/>
            <a:t>Arbejdsmiljø</a:t>
          </a:r>
        </a:p>
      </dgm:t>
    </dgm:pt>
    <dgm:pt modelId="{F65A8D23-5810-467E-BA17-CA1111638788}" type="parTrans" cxnId="{54BFE11B-C0DB-40D7-B92C-3401C2B088E3}">
      <dgm:prSet/>
      <dgm:spPr/>
      <dgm:t>
        <a:bodyPr/>
        <a:lstStyle/>
        <a:p>
          <a:endParaRPr lang="da-DK"/>
        </a:p>
      </dgm:t>
    </dgm:pt>
    <dgm:pt modelId="{DF9DDF27-D3B4-4E85-8A9B-592E1CDEAA06}" type="sibTrans" cxnId="{54BFE11B-C0DB-40D7-B92C-3401C2B088E3}">
      <dgm:prSet/>
      <dgm:spPr/>
      <dgm:t>
        <a:bodyPr/>
        <a:lstStyle/>
        <a:p>
          <a:endParaRPr lang="da-DK"/>
        </a:p>
      </dgm:t>
    </dgm:pt>
    <dgm:pt modelId="{7F38F370-F1F0-4C21-B856-A7685C60A297}">
      <dgm:prSet phldrT="[Tekst]"/>
      <dgm:spPr>
        <a:solidFill>
          <a:srgbClr val="0A119E"/>
        </a:solidFill>
        <a:ln w="25400">
          <a:solidFill>
            <a:schemeClr val="lt1">
              <a:hueOff val="0"/>
              <a:satOff val="0"/>
              <a:lumOff val="0"/>
            </a:schemeClr>
          </a:solidFill>
        </a:ln>
      </dgm:spPr>
      <dgm:t>
        <a:bodyPr/>
        <a:lstStyle/>
        <a:p>
          <a:r>
            <a:rPr lang="da-DK" dirty="0"/>
            <a:t>Løn og økonomi</a:t>
          </a:r>
        </a:p>
      </dgm:t>
    </dgm:pt>
    <dgm:pt modelId="{53357DE4-6779-47F7-A65A-F733A9194789}" type="parTrans" cxnId="{9606FF80-548F-47FF-A997-42144487A160}">
      <dgm:prSet/>
      <dgm:spPr/>
      <dgm:t>
        <a:bodyPr/>
        <a:lstStyle/>
        <a:p>
          <a:endParaRPr lang="da-DK"/>
        </a:p>
      </dgm:t>
    </dgm:pt>
    <dgm:pt modelId="{A1A11529-6F9A-43EC-835E-3B11F36D70C4}" type="sibTrans" cxnId="{9606FF80-548F-47FF-A997-42144487A160}">
      <dgm:prSet/>
      <dgm:spPr/>
      <dgm:t>
        <a:bodyPr/>
        <a:lstStyle/>
        <a:p>
          <a:endParaRPr lang="da-DK"/>
        </a:p>
      </dgm:t>
    </dgm:pt>
    <dgm:pt modelId="{20D39BD3-0B5B-4165-B416-8B7CC9EDAD72}">
      <dgm:prSet phldrT="[Tekst]"/>
      <dgm:spPr>
        <a:solidFill>
          <a:srgbClr val="0A119E"/>
        </a:solidFill>
        <a:ln w="25400">
          <a:solidFill>
            <a:schemeClr val="bg1"/>
          </a:solidFill>
        </a:ln>
      </dgm:spPr>
      <dgm:t>
        <a:bodyPr/>
        <a:lstStyle/>
        <a:p>
          <a:r>
            <a:rPr lang="da-DK" dirty="0"/>
            <a:t>Faglig udvikling</a:t>
          </a:r>
        </a:p>
      </dgm:t>
    </dgm:pt>
    <dgm:pt modelId="{13D9015D-33BC-428E-9509-C5C7EB48119B}" type="parTrans" cxnId="{8C4CFD05-13DA-4505-9CAE-CEB20392BA17}">
      <dgm:prSet/>
      <dgm:spPr/>
      <dgm:t>
        <a:bodyPr/>
        <a:lstStyle/>
        <a:p>
          <a:endParaRPr lang="da-DK"/>
        </a:p>
      </dgm:t>
    </dgm:pt>
    <dgm:pt modelId="{92AD68FE-76C1-4501-AC0D-5B330E16644C}" type="sibTrans" cxnId="{8C4CFD05-13DA-4505-9CAE-CEB20392BA17}">
      <dgm:prSet/>
      <dgm:spPr/>
      <dgm:t>
        <a:bodyPr/>
        <a:lstStyle/>
        <a:p>
          <a:endParaRPr lang="da-DK"/>
        </a:p>
      </dgm:t>
    </dgm:pt>
    <dgm:pt modelId="{AE7E9DC7-F63E-45EB-9D76-51AF8C930076}">
      <dgm:prSet phldrT="[Tekst]"/>
      <dgm:spPr>
        <a:solidFill>
          <a:srgbClr val="0A119E"/>
        </a:solidFill>
        <a:ln w="25400">
          <a:solidFill>
            <a:schemeClr val="bg1"/>
          </a:solidFill>
        </a:ln>
      </dgm:spPr>
      <dgm:t>
        <a:bodyPr/>
        <a:lstStyle/>
        <a:p>
          <a:r>
            <a:rPr lang="da-DK" dirty="0"/>
            <a:t>Overenskomst </a:t>
          </a:r>
        </a:p>
      </dgm:t>
    </dgm:pt>
    <dgm:pt modelId="{C2F35381-5233-48A2-87F5-A6C97789B1CF}" type="parTrans" cxnId="{4B03F0CA-04F8-4372-9A80-C1A5B930A181}">
      <dgm:prSet/>
      <dgm:spPr/>
      <dgm:t>
        <a:bodyPr/>
        <a:lstStyle/>
        <a:p>
          <a:endParaRPr lang="da-DK"/>
        </a:p>
      </dgm:t>
    </dgm:pt>
    <dgm:pt modelId="{232B0F3B-5FC8-4BD0-82AA-141D398C9BEE}" type="sibTrans" cxnId="{4B03F0CA-04F8-4372-9A80-C1A5B930A181}">
      <dgm:prSet/>
      <dgm:spPr/>
      <dgm:t>
        <a:bodyPr/>
        <a:lstStyle/>
        <a:p>
          <a:endParaRPr lang="da-DK"/>
        </a:p>
      </dgm:t>
    </dgm:pt>
    <dgm:pt modelId="{D8913771-BA4A-46E9-972B-920D4F5BE714}" type="pres">
      <dgm:prSet presAssocID="{3CA6C4AA-7A24-44BA-A69A-DFDB04C06109}" presName="compositeShape" presStyleCnt="0">
        <dgm:presLayoutVars>
          <dgm:chMax val="7"/>
          <dgm:dir/>
          <dgm:resizeHandles val="exact"/>
        </dgm:presLayoutVars>
      </dgm:prSet>
      <dgm:spPr/>
    </dgm:pt>
    <dgm:pt modelId="{53A01366-3FB3-4F8A-B07A-2D6A28AD2437}" type="pres">
      <dgm:prSet presAssocID="{3CA6C4AA-7A24-44BA-A69A-DFDB04C06109}" presName="wedge1" presStyleLbl="node1" presStyleIdx="0" presStyleCnt="5"/>
      <dgm:spPr/>
    </dgm:pt>
    <dgm:pt modelId="{E326743A-777F-4901-9865-B96C919D875E}" type="pres">
      <dgm:prSet presAssocID="{3CA6C4AA-7A24-44BA-A69A-DFDB04C06109}" presName="wedge1Tx" presStyleLbl="node1" presStyleIdx="0" presStyleCnt="5">
        <dgm:presLayoutVars>
          <dgm:chMax val="0"/>
          <dgm:chPref val="0"/>
          <dgm:bulletEnabled val="1"/>
        </dgm:presLayoutVars>
      </dgm:prSet>
      <dgm:spPr/>
    </dgm:pt>
    <dgm:pt modelId="{97876CA4-6CBC-4B00-B798-7B4EED6F04DC}" type="pres">
      <dgm:prSet presAssocID="{3CA6C4AA-7A24-44BA-A69A-DFDB04C06109}" presName="wedge2" presStyleLbl="node1" presStyleIdx="1" presStyleCnt="5"/>
      <dgm:spPr/>
    </dgm:pt>
    <dgm:pt modelId="{20B34D43-34F9-4C45-A8EC-C375F000E058}" type="pres">
      <dgm:prSet presAssocID="{3CA6C4AA-7A24-44BA-A69A-DFDB04C06109}" presName="wedge2Tx" presStyleLbl="node1" presStyleIdx="1" presStyleCnt="5">
        <dgm:presLayoutVars>
          <dgm:chMax val="0"/>
          <dgm:chPref val="0"/>
          <dgm:bulletEnabled val="1"/>
        </dgm:presLayoutVars>
      </dgm:prSet>
      <dgm:spPr/>
    </dgm:pt>
    <dgm:pt modelId="{AA502AD8-6867-49CD-99EE-2431BD082B63}" type="pres">
      <dgm:prSet presAssocID="{3CA6C4AA-7A24-44BA-A69A-DFDB04C06109}" presName="wedge3" presStyleLbl="node1" presStyleIdx="2" presStyleCnt="5"/>
      <dgm:spPr/>
    </dgm:pt>
    <dgm:pt modelId="{9C3811C2-613F-4166-8E64-3B5964FDB1E1}" type="pres">
      <dgm:prSet presAssocID="{3CA6C4AA-7A24-44BA-A69A-DFDB04C06109}" presName="wedge3Tx" presStyleLbl="node1" presStyleIdx="2" presStyleCnt="5">
        <dgm:presLayoutVars>
          <dgm:chMax val="0"/>
          <dgm:chPref val="0"/>
          <dgm:bulletEnabled val="1"/>
        </dgm:presLayoutVars>
      </dgm:prSet>
      <dgm:spPr/>
    </dgm:pt>
    <dgm:pt modelId="{B1B47923-B417-4DED-AC2D-8E1087966314}" type="pres">
      <dgm:prSet presAssocID="{3CA6C4AA-7A24-44BA-A69A-DFDB04C06109}" presName="wedge4" presStyleLbl="node1" presStyleIdx="3" presStyleCnt="5"/>
      <dgm:spPr/>
    </dgm:pt>
    <dgm:pt modelId="{2E711E37-9BF3-4B73-A307-5F7E5E621D13}" type="pres">
      <dgm:prSet presAssocID="{3CA6C4AA-7A24-44BA-A69A-DFDB04C06109}" presName="wedge4Tx" presStyleLbl="node1" presStyleIdx="3" presStyleCnt="5">
        <dgm:presLayoutVars>
          <dgm:chMax val="0"/>
          <dgm:chPref val="0"/>
          <dgm:bulletEnabled val="1"/>
        </dgm:presLayoutVars>
      </dgm:prSet>
      <dgm:spPr/>
    </dgm:pt>
    <dgm:pt modelId="{23A529ED-F7E1-461C-A6F7-BD07DC8B7828}" type="pres">
      <dgm:prSet presAssocID="{3CA6C4AA-7A24-44BA-A69A-DFDB04C06109}" presName="wedge5" presStyleLbl="node1" presStyleIdx="4" presStyleCnt="5"/>
      <dgm:spPr/>
    </dgm:pt>
    <dgm:pt modelId="{ABEA9966-8856-47E6-9DF9-58AE296694E1}" type="pres">
      <dgm:prSet presAssocID="{3CA6C4AA-7A24-44BA-A69A-DFDB04C06109}" presName="wedge5Tx" presStyleLbl="node1" presStyleIdx="4" presStyleCnt="5">
        <dgm:presLayoutVars>
          <dgm:chMax val="0"/>
          <dgm:chPref val="0"/>
          <dgm:bulletEnabled val="1"/>
        </dgm:presLayoutVars>
      </dgm:prSet>
      <dgm:spPr/>
    </dgm:pt>
  </dgm:ptLst>
  <dgm:cxnLst>
    <dgm:cxn modelId="{8C4CFD05-13DA-4505-9CAE-CEB20392BA17}" srcId="{3CA6C4AA-7A24-44BA-A69A-DFDB04C06109}" destId="{20D39BD3-0B5B-4165-B416-8B7CC9EDAD72}" srcOrd="2" destOrd="0" parTransId="{13D9015D-33BC-428E-9509-C5C7EB48119B}" sibTransId="{92AD68FE-76C1-4501-AC0D-5B330E16644C}"/>
    <dgm:cxn modelId="{54BFE11B-C0DB-40D7-B92C-3401C2B088E3}" srcId="{3CA6C4AA-7A24-44BA-A69A-DFDB04C06109}" destId="{0D2D37A7-5218-41A3-B7F1-C7F5C42A2F5D}" srcOrd="1" destOrd="0" parTransId="{F65A8D23-5810-467E-BA17-CA1111638788}" sibTransId="{DF9DDF27-D3B4-4E85-8A9B-592E1CDEAA06}"/>
    <dgm:cxn modelId="{CFE9D061-B25D-47B8-BA3C-F6A9A0D04A9F}" type="presOf" srcId="{20D39BD3-0B5B-4165-B416-8B7CC9EDAD72}" destId="{9C3811C2-613F-4166-8E64-3B5964FDB1E1}" srcOrd="1" destOrd="0" presId="urn:microsoft.com/office/officeart/2005/8/layout/chart3"/>
    <dgm:cxn modelId="{9149B266-236C-48CE-BC31-2B6E690D633E}" type="presOf" srcId="{40686B71-41E6-4888-9FFF-9186097F4D13}" destId="{53A01366-3FB3-4F8A-B07A-2D6A28AD2437}" srcOrd="0" destOrd="0" presId="urn:microsoft.com/office/officeart/2005/8/layout/chart3"/>
    <dgm:cxn modelId="{08F3D867-F3AC-43E4-9A20-DA6DFBE64D1F}" type="presOf" srcId="{AE7E9DC7-F63E-45EB-9D76-51AF8C930076}" destId="{B1B47923-B417-4DED-AC2D-8E1087966314}" srcOrd="0" destOrd="0" presId="urn:microsoft.com/office/officeart/2005/8/layout/chart3"/>
    <dgm:cxn modelId="{5C88606B-2D3D-4C54-BB8A-E60AAE6A6F13}" type="presOf" srcId="{7F38F370-F1F0-4C21-B856-A7685C60A297}" destId="{23A529ED-F7E1-461C-A6F7-BD07DC8B7828}" srcOrd="0" destOrd="0" presId="urn:microsoft.com/office/officeart/2005/8/layout/chart3"/>
    <dgm:cxn modelId="{9606FF80-548F-47FF-A997-42144487A160}" srcId="{3CA6C4AA-7A24-44BA-A69A-DFDB04C06109}" destId="{7F38F370-F1F0-4C21-B856-A7685C60A297}" srcOrd="4" destOrd="0" parTransId="{53357DE4-6779-47F7-A65A-F733A9194789}" sibTransId="{A1A11529-6F9A-43EC-835E-3B11F36D70C4}"/>
    <dgm:cxn modelId="{A0868E84-34B3-4D8F-A203-D26A23FCEEB7}" type="presOf" srcId="{0D2D37A7-5218-41A3-B7F1-C7F5C42A2F5D}" destId="{97876CA4-6CBC-4B00-B798-7B4EED6F04DC}" srcOrd="0" destOrd="0" presId="urn:microsoft.com/office/officeart/2005/8/layout/chart3"/>
    <dgm:cxn modelId="{0D1EEF92-8D85-4835-9063-69DF1F5C50DB}" srcId="{3CA6C4AA-7A24-44BA-A69A-DFDB04C06109}" destId="{40686B71-41E6-4888-9FFF-9186097F4D13}" srcOrd="0" destOrd="0" parTransId="{BA09D248-4058-47B4-94F2-766534037D33}" sibTransId="{8F54068C-5FF5-4A5B-B102-522A7B440662}"/>
    <dgm:cxn modelId="{6D9E18AE-A907-4F3C-90C8-26CCE6C803D4}" type="presOf" srcId="{7F38F370-F1F0-4C21-B856-A7685C60A297}" destId="{ABEA9966-8856-47E6-9DF9-58AE296694E1}" srcOrd="1" destOrd="0" presId="urn:microsoft.com/office/officeart/2005/8/layout/chart3"/>
    <dgm:cxn modelId="{92B4D0B2-F5B5-4064-A7D7-0D4493C226C4}" type="presOf" srcId="{3CA6C4AA-7A24-44BA-A69A-DFDB04C06109}" destId="{D8913771-BA4A-46E9-972B-920D4F5BE714}" srcOrd="0" destOrd="0" presId="urn:microsoft.com/office/officeart/2005/8/layout/chart3"/>
    <dgm:cxn modelId="{7A7002BE-5480-4034-A27E-6944ADECEE34}" type="presOf" srcId="{40686B71-41E6-4888-9FFF-9186097F4D13}" destId="{E326743A-777F-4901-9865-B96C919D875E}" srcOrd="1" destOrd="0" presId="urn:microsoft.com/office/officeart/2005/8/layout/chart3"/>
    <dgm:cxn modelId="{41CBF8C5-081E-4DC7-9153-DD8137E2DBAC}" type="presOf" srcId="{20D39BD3-0B5B-4165-B416-8B7CC9EDAD72}" destId="{AA502AD8-6867-49CD-99EE-2431BD082B63}" srcOrd="0" destOrd="0" presId="urn:microsoft.com/office/officeart/2005/8/layout/chart3"/>
    <dgm:cxn modelId="{4B03F0CA-04F8-4372-9A80-C1A5B930A181}" srcId="{3CA6C4AA-7A24-44BA-A69A-DFDB04C06109}" destId="{AE7E9DC7-F63E-45EB-9D76-51AF8C930076}" srcOrd="3" destOrd="0" parTransId="{C2F35381-5233-48A2-87F5-A6C97789B1CF}" sibTransId="{232B0F3B-5FC8-4BD0-82AA-141D398C9BEE}"/>
    <dgm:cxn modelId="{FFF081D6-CCD2-4C97-A09D-3890A7497506}" type="presOf" srcId="{0D2D37A7-5218-41A3-B7F1-C7F5C42A2F5D}" destId="{20B34D43-34F9-4C45-A8EC-C375F000E058}" srcOrd="1" destOrd="0" presId="urn:microsoft.com/office/officeart/2005/8/layout/chart3"/>
    <dgm:cxn modelId="{473F9BFA-9167-49D9-9861-971FB85EA865}" type="presOf" srcId="{AE7E9DC7-F63E-45EB-9D76-51AF8C930076}" destId="{2E711E37-9BF3-4B73-A307-5F7E5E621D13}" srcOrd="1" destOrd="0" presId="urn:microsoft.com/office/officeart/2005/8/layout/chart3"/>
    <dgm:cxn modelId="{F8D8DA35-AA7C-4DE4-A28D-9DDF915508A6}" type="presParOf" srcId="{D8913771-BA4A-46E9-972B-920D4F5BE714}" destId="{53A01366-3FB3-4F8A-B07A-2D6A28AD2437}" srcOrd="0" destOrd="0" presId="urn:microsoft.com/office/officeart/2005/8/layout/chart3"/>
    <dgm:cxn modelId="{19A5B94D-254A-4503-9BB3-7528CDE38B68}" type="presParOf" srcId="{D8913771-BA4A-46E9-972B-920D4F5BE714}" destId="{E326743A-777F-4901-9865-B96C919D875E}" srcOrd="1" destOrd="0" presId="urn:microsoft.com/office/officeart/2005/8/layout/chart3"/>
    <dgm:cxn modelId="{6D237568-371A-410B-BAB9-7039D3C1B687}" type="presParOf" srcId="{D8913771-BA4A-46E9-972B-920D4F5BE714}" destId="{97876CA4-6CBC-4B00-B798-7B4EED6F04DC}" srcOrd="2" destOrd="0" presId="urn:microsoft.com/office/officeart/2005/8/layout/chart3"/>
    <dgm:cxn modelId="{A70072FB-42C6-4AEF-A3C6-FC47F53E47F9}" type="presParOf" srcId="{D8913771-BA4A-46E9-972B-920D4F5BE714}" destId="{20B34D43-34F9-4C45-A8EC-C375F000E058}" srcOrd="3" destOrd="0" presId="urn:microsoft.com/office/officeart/2005/8/layout/chart3"/>
    <dgm:cxn modelId="{9C611B65-3FF6-4DA1-BB37-A3097E5333AB}" type="presParOf" srcId="{D8913771-BA4A-46E9-972B-920D4F5BE714}" destId="{AA502AD8-6867-49CD-99EE-2431BD082B63}" srcOrd="4" destOrd="0" presId="urn:microsoft.com/office/officeart/2005/8/layout/chart3"/>
    <dgm:cxn modelId="{5F623BE2-987C-41B9-A94F-1D3CA7A985DD}" type="presParOf" srcId="{D8913771-BA4A-46E9-972B-920D4F5BE714}" destId="{9C3811C2-613F-4166-8E64-3B5964FDB1E1}" srcOrd="5" destOrd="0" presId="urn:microsoft.com/office/officeart/2005/8/layout/chart3"/>
    <dgm:cxn modelId="{3A2FBB9A-1796-41B6-83C9-A76388D2CDD6}" type="presParOf" srcId="{D8913771-BA4A-46E9-972B-920D4F5BE714}" destId="{B1B47923-B417-4DED-AC2D-8E1087966314}" srcOrd="6" destOrd="0" presId="urn:microsoft.com/office/officeart/2005/8/layout/chart3"/>
    <dgm:cxn modelId="{219FDF9E-418C-4C2F-8148-6A2D920B85F4}" type="presParOf" srcId="{D8913771-BA4A-46E9-972B-920D4F5BE714}" destId="{2E711E37-9BF3-4B73-A307-5F7E5E621D13}" srcOrd="7" destOrd="0" presId="urn:microsoft.com/office/officeart/2005/8/layout/chart3"/>
    <dgm:cxn modelId="{4EB2DBA7-3EAD-4A27-AAE9-5009D2884B0C}" type="presParOf" srcId="{D8913771-BA4A-46E9-972B-920D4F5BE714}" destId="{23A529ED-F7E1-461C-A6F7-BD07DC8B7828}" srcOrd="8" destOrd="0" presId="urn:microsoft.com/office/officeart/2005/8/layout/chart3"/>
    <dgm:cxn modelId="{C4766979-FFE0-4367-B34F-D180A8925175}" type="presParOf" srcId="{D8913771-BA4A-46E9-972B-920D4F5BE714}" destId="{ABEA9966-8856-47E6-9DF9-58AE296694E1}" srcOrd="9" destOrd="0" presId="urn:microsoft.com/office/officeart/2005/8/layout/char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C579E8-2D85-474A-936B-80628A3E5EE2}" type="doc">
      <dgm:prSet loTypeId="urn:microsoft.com/office/officeart/2005/8/layout/pList2" loCatId="list" qsTypeId="urn:microsoft.com/office/officeart/2005/8/quickstyle/simple1" qsCatId="simple" csTypeId="urn:microsoft.com/office/officeart/2005/8/colors/accent1_2" csCatId="accent1" phldr="1"/>
      <dgm:spPr/>
    </dgm:pt>
    <dgm:pt modelId="{65F0C80B-488C-4DA7-9CDE-07037B9AA62F}">
      <dgm:prSet phldrT="[Tekst]"/>
      <dgm:spPr>
        <a:solidFill>
          <a:srgbClr val="ED7D31"/>
        </a:solidFill>
      </dgm:spPr>
      <dgm:t>
        <a:bodyPr/>
        <a:lstStyle/>
        <a:p>
          <a:r>
            <a:rPr lang="da-DK" b="1" u="sng" dirty="0"/>
            <a:t>Nyuddannede</a:t>
          </a:r>
          <a:r>
            <a:rPr lang="da-DK" dirty="0"/>
            <a:t> </a:t>
          </a:r>
          <a:br>
            <a:rPr lang="da-DK" dirty="0"/>
          </a:br>
          <a:br>
            <a:rPr lang="da-DK" dirty="0"/>
          </a:br>
          <a:r>
            <a:rPr lang="da-DK" b="0" i="0" dirty="0">
              <a:solidFill>
                <a:schemeClr val="bg1"/>
              </a:solidFill>
              <a:effectLst/>
              <a:latin typeface="CeraPRO"/>
            </a:rPr>
            <a:t>er typisk i 20’rne, ser deres første arbejdsplads som et anslag til arbejdslivet.</a:t>
          </a:r>
          <a:endParaRPr lang="da-DK" dirty="0"/>
        </a:p>
      </dgm:t>
    </dgm:pt>
    <dgm:pt modelId="{DE7D756B-8BE9-464F-B03C-61C2AFAB7974}" type="parTrans" cxnId="{F3D29249-07B9-439A-83FB-09B1F84B3D34}">
      <dgm:prSet/>
      <dgm:spPr/>
      <dgm:t>
        <a:bodyPr/>
        <a:lstStyle/>
        <a:p>
          <a:endParaRPr lang="da-DK"/>
        </a:p>
      </dgm:t>
    </dgm:pt>
    <dgm:pt modelId="{53BA96E4-FA75-4576-8586-228685E4453C}" type="sibTrans" cxnId="{F3D29249-07B9-439A-83FB-09B1F84B3D34}">
      <dgm:prSet/>
      <dgm:spPr/>
      <dgm:t>
        <a:bodyPr/>
        <a:lstStyle/>
        <a:p>
          <a:endParaRPr lang="da-DK"/>
        </a:p>
      </dgm:t>
    </dgm:pt>
    <dgm:pt modelId="{AAB72F63-FA3C-4A28-BAAD-78D49A200F9D}">
      <dgm:prSet phldrT="[Tekst]"/>
      <dgm:spPr>
        <a:solidFill>
          <a:srgbClr val="ED7D31"/>
        </a:solidFill>
      </dgm:spPr>
      <dgm:t>
        <a:bodyPr/>
        <a:lstStyle/>
        <a:p>
          <a:r>
            <a:rPr lang="da-DK" b="1" dirty="0"/>
            <a:t>Ung og </a:t>
          </a:r>
          <a:r>
            <a:rPr lang="da-DK" b="1" u="sng" dirty="0"/>
            <a:t>søgende</a:t>
          </a:r>
          <a:r>
            <a:rPr lang="da-DK" b="1" dirty="0"/>
            <a:t> </a:t>
          </a:r>
          <a:br>
            <a:rPr lang="da-DK" dirty="0"/>
          </a:br>
          <a:br>
            <a:rPr lang="da-DK" dirty="0"/>
          </a:br>
          <a:r>
            <a:rPr lang="da-DK" b="0" i="0" dirty="0">
              <a:solidFill>
                <a:schemeClr val="bg1"/>
              </a:solidFill>
              <a:effectLst/>
              <a:latin typeface="CeraPRO"/>
            </a:rPr>
            <a:t>nogle af disse medarbejdere vil have en længsel efter at realisere andre sider af sig selv end uddannelse og arbejdskarriere.</a:t>
          </a:r>
          <a:br>
            <a:rPr lang="da-DK" b="0" i="0" dirty="0">
              <a:solidFill>
                <a:schemeClr val="bg1"/>
              </a:solidFill>
              <a:effectLst/>
              <a:latin typeface="CeraPRO"/>
            </a:rPr>
          </a:br>
          <a:r>
            <a:rPr lang="da-DK" dirty="0"/>
            <a:t> </a:t>
          </a:r>
        </a:p>
      </dgm:t>
    </dgm:pt>
    <dgm:pt modelId="{6F774B43-C961-47F2-BAE8-301938331487}" type="parTrans" cxnId="{39817018-8A07-438A-AF6D-6CA8AFB235D3}">
      <dgm:prSet/>
      <dgm:spPr/>
      <dgm:t>
        <a:bodyPr/>
        <a:lstStyle/>
        <a:p>
          <a:endParaRPr lang="da-DK"/>
        </a:p>
      </dgm:t>
    </dgm:pt>
    <dgm:pt modelId="{244348C2-D2C9-4861-9D82-373C9679C4EF}" type="sibTrans" cxnId="{39817018-8A07-438A-AF6D-6CA8AFB235D3}">
      <dgm:prSet/>
      <dgm:spPr/>
      <dgm:t>
        <a:bodyPr/>
        <a:lstStyle/>
        <a:p>
          <a:endParaRPr lang="da-DK"/>
        </a:p>
      </dgm:t>
    </dgm:pt>
    <dgm:pt modelId="{7246CA05-0095-4AA7-AC71-5CAC66070E0F}">
      <dgm:prSet phldrT="[Tekst]"/>
      <dgm:spPr>
        <a:solidFill>
          <a:srgbClr val="ED7D31"/>
        </a:solidFill>
      </dgm:spPr>
      <dgm:t>
        <a:bodyPr/>
        <a:lstStyle/>
        <a:p>
          <a:r>
            <a:rPr lang="da-DK" b="1" dirty="0"/>
            <a:t>Familie med </a:t>
          </a:r>
          <a:r>
            <a:rPr lang="da-DK" b="1" u="sng" dirty="0"/>
            <a:t>små børn </a:t>
          </a:r>
          <a:br>
            <a:rPr lang="da-DK" dirty="0"/>
          </a:br>
          <a:br>
            <a:rPr lang="da-DK" dirty="0"/>
          </a:br>
          <a:r>
            <a:rPr lang="da-DK" b="0" i="0" dirty="0">
              <a:solidFill>
                <a:schemeClr val="bg1"/>
              </a:solidFill>
              <a:effectLst/>
              <a:latin typeface="CeraPRO"/>
            </a:rPr>
            <a:t>mange i denne fase af arbejdslivet føler, at de aldrig har helt fri.</a:t>
          </a:r>
          <a:endParaRPr lang="da-DK" dirty="0"/>
        </a:p>
      </dgm:t>
    </dgm:pt>
    <dgm:pt modelId="{9DF75605-998B-4A04-81E0-69B2A0163547}" type="parTrans" cxnId="{40F48612-F6F7-4887-9BEA-C9BC19628D26}">
      <dgm:prSet/>
      <dgm:spPr/>
      <dgm:t>
        <a:bodyPr/>
        <a:lstStyle/>
        <a:p>
          <a:endParaRPr lang="da-DK"/>
        </a:p>
      </dgm:t>
    </dgm:pt>
    <dgm:pt modelId="{8583C950-46A3-448E-A35F-99313645ED31}" type="sibTrans" cxnId="{40F48612-F6F7-4887-9BEA-C9BC19628D26}">
      <dgm:prSet/>
      <dgm:spPr/>
      <dgm:t>
        <a:bodyPr/>
        <a:lstStyle/>
        <a:p>
          <a:endParaRPr lang="da-DK"/>
        </a:p>
      </dgm:t>
    </dgm:pt>
    <dgm:pt modelId="{E9E930DC-4CF5-4635-AFC4-E2B049A04AF0}">
      <dgm:prSet phldrT="[Tekst]"/>
      <dgm:spPr>
        <a:solidFill>
          <a:srgbClr val="ED7D31"/>
        </a:solidFill>
      </dgm:spPr>
      <dgm:t>
        <a:bodyPr/>
        <a:lstStyle/>
        <a:p>
          <a:r>
            <a:rPr lang="da-DK" b="1" u="sng" dirty="0"/>
            <a:t>Seniorer</a:t>
          </a:r>
          <a:br>
            <a:rPr lang="da-DK" dirty="0"/>
          </a:br>
          <a:br>
            <a:rPr lang="da-DK" dirty="0"/>
          </a:br>
          <a:r>
            <a:rPr lang="da-DK" b="0" i="0" dirty="0">
              <a:solidFill>
                <a:schemeClr val="bg1"/>
              </a:solidFill>
              <a:effectLst/>
              <a:latin typeface="CeraPRO"/>
            </a:rPr>
            <a:t> i denne fase af arbejdslivet ses den største diversitet af ønsker, hvor nogle vil arbejde derudaf og andre vil trappe ned.</a:t>
          </a:r>
          <a:endParaRPr lang="da-DK" dirty="0"/>
        </a:p>
      </dgm:t>
    </dgm:pt>
    <dgm:pt modelId="{42B7DC75-EB62-4F84-AB0B-402D4E7E0817}" type="parTrans" cxnId="{FDC27711-940F-4D09-B5C2-832157545952}">
      <dgm:prSet/>
      <dgm:spPr/>
      <dgm:t>
        <a:bodyPr/>
        <a:lstStyle/>
        <a:p>
          <a:endParaRPr lang="da-DK"/>
        </a:p>
      </dgm:t>
    </dgm:pt>
    <dgm:pt modelId="{CA5C9D00-8547-4F64-9650-E5BBBECFF824}" type="sibTrans" cxnId="{FDC27711-940F-4D09-B5C2-832157545952}">
      <dgm:prSet/>
      <dgm:spPr/>
      <dgm:t>
        <a:bodyPr/>
        <a:lstStyle/>
        <a:p>
          <a:endParaRPr lang="da-DK"/>
        </a:p>
      </dgm:t>
    </dgm:pt>
    <dgm:pt modelId="{91BC9756-6BDF-43D3-83D4-C2B265F03B23}">
      <dgm:prSet phldrT="[Tekst]"/>
      <dgm:spPr>
        <a:solidFill>
          <a:srgbClr val="ED7D31"/>
        </a:solidFill>
      </dgm:spPr>
      <dgm:t>
        <a:bodyPr/>
        <a:lstStyle/>
        <a:p>
          <a:r>
            <a:rPr lang="da-DK" b="1" dirty="0"/>
            <a:t>Familie med </a:t>
          </a:r>
          <a:r>
            <a:rPr lang="da-DK" b="1" u="sng" dirty="0"/>
            <a:t>større børn  </a:t>
          </a:r>
          <a:br>
            <a:rPr lang="da-DK" dirty="0"/>
          </a:br>
          <a:br>
            <a:rPr lang="da-DK" dirty="0"/>
          </a:br>
          <a:r>
            <a:rPr lang="da-DK" b="0" i="0" dirty="0">
              <a:solidFill>
                <a:schemeClr val="bg1"/>
              </a:solidFill>
              <a:effectLst/>
              <a:latin typeface="CeraPRO"/>
            </a:rPr>
            <a:t>er ofte en kernearbejdskraft. Men der kræves tit meget af dem, og det er ofte dem, der er mest stressede.</a:t>
          </a:r>
          <a:endParaRPr lang="da-DK" dirty="0"/>
        </a:p>
      </dgm:t>
    </dgm:pt>
    <dgm:pt modelId="{6649F904-5B6F-4C3D-9B3B-B6F866E8C14A}" type="parTrans" cxnId="{8435089E-495E-4AA4-B860-B0A8ABC23901}">
      <dgm:prSet/>
      <dgm:spPr/>
      <dgm:t>
        <a:bodyPr/>
        <a:lstStyle/>
        <a:p>
          <a:endParaRPr lang="da-DK"/>
        </a:p>
      </dgm:t>
    </dgm:pt>
    <dgm:pt modelId="{405B9392-1252-4100-B153-B00CDC4BE129}" type="sibTrans" cxnId="{8435089E-495E-4AA4-B860-B0A8ABC23901}">
      <dgm:prSet/>
      <dgm:spPr/>
      <dgm:t>
        <a:bodyPr/>
        <a:lstStyle/>
        <a:p>
          <a:endParaRPr lang="da-DK"/>
        </a:p>
      </dgm:t>
    </dgm:pt>
    <dgm:pt modelId="{8A228568-E091-4472-9890-CDFFE5449BE2}" type="pres">
      <dgm:prSet presAssocID="{88C579E8-2D85-474A-936B-80628A3E5EE2}" presName="Name0" presStyleCnt="0">
        <dgm:presLayoutVars>
          <dgm:dir/>
          <dgm:resizeHandles val="exact"/>
        </dgm:presLayoutVars>
      </dgm:prSet>
      <dgm:spPr/>
    </dgm:pt>
    <dgm:pt modelId="{E4A77354-52B4-4FD9-999C-6D68296374BF}" type="pres">
      <dgm:prSet presAssocID="{88C579E8-2D85-474A-936B-80628A3E5EE2}" presName="bkgdShp" presStyleLbl="alignAccFollowNode1" presStyleIdx="0" presStyleCnt="1" custLinFactNeighborX="-4465"/>
      <dgm:spPr>
        <a:solidFill>
          <a:srgbClr val="0A119E">
            <a:alpha val="90000"/>
          </a:srgbClr>
        </a:solidFill>
      </dgm:spPr>
    </dgm:pt>
    <dgm:pt modelId="{8152BB4C-DC20-4074-9CB7-CB56FD6F34D7}" type="pres">
      <dgm:prSet presAssocID="{88C579E8-2D85-474A-936B-80628A3E5EE2}" presName="linComp" presStyleCnt="0"/>
      <dgm:spPr/>
    </dgm:pt>
    <dgm:pt modelId="{D4BE78D6-9C26-42F9-A16F-C9CE6B4C65D9}" type="pres">
      <dgm:prSet presAssocID="{65F0C80B-488C-4DA7-9CDE-07037B9AA62F}" presName="compNode" presStyleCnt="0"/>
      <dgm:spPr/>
    </dgm:pt>
    <dgm:pt modelId="{ACADBB47-089B-48F6-BF9E-5D8E54326C75}" type="pres">
      <dgm:prSet presAssocID="{65F0C80B-488C-4DA7-9CDE-07037B9AA62F}" presName="node" presStyleLbl="node1" presStyleIdx="0" presStyleCnt="5">
        <dgm:presLayoutVars>
          <dgm:bulletEnabled val="1"/>
        </dgm:presLayoutVars>
      </dgm:prSet>
      <dgm:spPr/>
    </dgm:pt>
    <dgm:pt modelId="{4BB45EB9-57A1-4BB8-8928-153AD4E1CDA5}" type="pres">
      <dgm:prSet presAssocID="{65F0C80B-488C-4DA7-9CDE-07037B9AA62F}" presName="invisiNode" presStyleLbl="node1" presStyleIdx="0" presStyleCnt="5"/>
      <dgm:spPr/>
    </dgm:pt>
    <dgm:pt modelId="{6F7AA2BD-64ED-4B0F-8B98-AEB650C9EBDF}" type="pres">
      <dgm:prSet presAssocID="{65F0C80B-488C-4DA7-9CDE-07037B9AA62F}"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extLst>
        <a:ext uri="{E40237B7-FDA0-4F09-8148-C483321AD2D9}">
          <dgm14:cNvPr xmlns:dgm14="http://schemas.microsoft.com/office/drawing/2010/diagram" id="0" name="" descr="Studerende i klassen"/>
        </a:ext>
      </dgm:extLst>
    </dgm:pt>
    <dgm:pt modelId="{3B445208-DF6A-40A1-8935-E5488D3ED3EA}" type="pres">
      <dgm:prSet presAssocID="{53BA96E4-FA75-4576-8586-228685E4453C}" presName="sibTrans" presStyleLbl="sibTrans2D1" presStyleIdx="0" presStyleCnt="0"/>
      <dgm:spPr/>
    </dgm:pt>
    <dgm:pt modelId="{12363EDD-9317-414C-8880-A01974D18019}" type="pres">
      <dgm:prSet presAssocID="{AAB72F63-FA3C-4A28-BAAD-78D49A200F9D}" presName="compNode" presStyleCnt="0"/>
      <dgm:spPr/>
    </dgm:pt>
    <dgm:pt modelId="{41363DC6-D50F-489E-B631-599F4F04DD7F}" type="pres">
      <dgm:prSet presAssocID="{AAB72F63-FA3C-4A28-BAAD-78D49A200F9D}" presName="node" presStyleLbl="node1" presStyleIdx="1" presStyleCnt="5">
        <dgm:presLayoutVars>
          <dgm:bulletEnabled val="1"/>
        </dgm:presLayoutVars>
      </dgm:prSet>
      <dgm:spPr/>
    </dgm:pt>
    <dgm:pt modelId="{731CE3A0-3942-4048-8D54-84601A5EDFF2}" type="pres">
      <dgm:prSet presAssocID="{AAB72F63-FA3C-4A28-BAAD-78D49A200F9D}" presName="invisiNode" presStyleLbl="node1" presStyleIdx="1" presStyleCnt="5"/>
      <dgm:spPr/>
    </dgm:pt>
    <dgm:pt modelId="{309305A9-7D9B-4103-9E76-432805E45921}" type="pres">
      <dgm:prSet presAssocID="{AAB72F63-FA3C-4A28-BAAD-78D49A200F9D}"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Læge vinker under telemedicinsk besøg"/>
        </a:ext>
      </dgm:extLst>
    </dgm:pt>
    <dgm:pt modelId="{F1B6D949-CD81-4D24-BD4F-F8151E47BAE5}" type="pres">
      <dgm:prSet presAssocID="{244348C2-D2C9-4861-9D82-373C9679C4EF}" presName="sibTrans" presStyleLbl="sibTrans2D1" presStyleIdx="0" presStyleCnt="0"/>
      <dgm:spPr/>
    </dgm:pt>
    <dgm:pt modelId="{FF90FE2C-AB03-40AA-8F83-7ABAABC05C29}" type="pres">
      <dgm:prSet presAssocID="{7246CA05-0095-4AA7-AC71-5CAC66070E0F}" presName="compNode" presStyleCnt="0"/>
      <dgm:spPr/>
    </dgm:pt>
    <dgm:pt modelId="{54FB49A2-CF16-4210-AF91-F51563CD90CF}" type="pres">
      <dgm:prSet presAssocID="{7246CA05-0095-4AA7-AC71-5CAC66070E0F}" presName="node" presStyleLbl="node1" presStyleIdx="2" presStyleCnt="5">
        <dgm:presLayoutVars>
          <dgm:bulletEnabled val="1"/>
        </dgm:presLayoutVars>
      </dgm:prSet>
      <dgm:spPr/>
    </dgm:pt>
    <dgm:pt modelId="{97D73548-C3F2-4F26-A324-6A1D932AFEE4}" type="pres">
      <dgm:prSet presAssocID="{7246CA05-0095-4AA7-AC71-5CAC66070E0F}" presName="invisiNode" presStyleLbl="node1" presStyleIdx="2" presStyleCnt="5"/>
      <dgm:spPr/>
    </dgm:pt>
    <dgm:pt modelId="{A046838B-6F7D-49A9-ABCE-A57379B6D87B}" type="pres">
      <dgm:prSet presAssocID="{7246CA05-0095-4AA7-AC71-5CAC66070E0F}"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2000" r="-22000"/>
          </a:stretch>
        </a:blipFill>
      </dgm:spPr>
      <dgm:extLst>
        <a:ext uri="{E40237B7-FDA0-4F09-8148-C483321AD2D9}">
          <dgm14:cNvPr xmlns:dgm14="http://schemas.microsoft.com/office/drawing/2010/diagram" id="0" name="" descr="Par, der går med pige, der kører på bagage"/>
        </a:ext>
      </dgm:extLst>
    </dgm:pt>
    <dgm:pt modelId="{0BD681BC-AC28-4769-83F7-F1DF463F1B48}" type="pres">
      <dgm:prSet presAssocID="{8583C950-46A3-448E-A35F-99313645ED31}" presName="sibTrans" presStyleLbl="sibTrans2D1" presStyleIdx="0" presStyleCnt="0"/>
      <dgm:spPr/>
    </dgm:pt>
    <dgm:pt modelId="{C75AC778-7856-4B85-9B51-EEF29BA6FDD9}" type="pres">
      <dgm:prSet presAssocID="{91BC9756-6BDF-43D3-83D4-C2B265F03B23}" presName="compNode" presStyleCnt="0"/>
      <dgm:spPr/>
    </dgm:pt>
    <dgm:pt modelId="{D742D2BD-53CF-49DA-A564-63301BB24C39}" type="pres">
      <dgm:prSet presAssocID="{91BC9756-6BDF-43D3-83D4-C2B265F03B23}" presName="node" presStyleLbl="node1" presStyleIdx="3" presStyleCnt="5">
        <dgm:presLayoutVars>
          <dgm:bulletEnabled val="1"/>
        </dgm:presLayoutVars>
      </dgm:prSet>
      <dgm:spPr/>
    </dgm:pt>
    <dgm:pt modelId="{009A9E05-D59E-4C70-90F6-5E78376F19F0}" type="pres">
      <dgm:prSet presAssocID="{91BC9756-6BDF-43D3-83D4-C2B265F03B23}" presName="invisiNode" presStyleLbl="node1" presStyleIdx="3" presStyleCnt="5"/>
      <dgm:spPr/>
    </dgm:pt>
    <dgm:pt modelId="{32339601-85D8-4339-8778-BE709D7B7424}" type="pres">
      <dgm:prSet presAssocID="{91BC9756-6BDF-43D3-83D4-C2B265F03B23}"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3000" r="-23000"/>
          </a:stretch>
        </a:blipFill>
      </dgm:spPr>
      <dgm:extLst>
        <a:ext uri="{E40237B7-FDA0-4F09-8148-C483321AD2D9}">
          <dgm14:cNvPr xmlns:dgm14="http://schemas.microsoft.com/office/drawing/2010/diagram" id="0" name="" descr="Mennesker sidder på båd"/>
        </a:ext>
      </dgm:extLst>
    </dgm:pt>
    <dgm:pt modelId="{7170D45C-FCB4-4AB2-A677-78634B94C4A6}" type="pres">
      <dgm:prSet presAssocID="{405B9392-1252-4100-B153-B00CDC4BE129}" presName="sibTrans" presStyleLbl="sibTrans2D1" presStyleIdx="0" presStyleCnt="0"/>
      <dgm:spPr/>
    </dgm:pt>
    <dgm:pt modelId="{537D609C-D355-49C7-B89E-28475FE85107}" type="pres">
      <dgm:prSet presAssocID="{E9E930DC-4CF5-4635-AFC4-E2B049A04AF0}" presName="compNode" presStyleCnt="0"/>
      <dgm:spPr/>
    </dgm:pt>
    <dgm:pt modelId="{993B0F58-A997-4D97-B594-99F87754D046}" type="pres">
      <dgm:prSet presAssocID="{E9E930DC-4CF5-4635-AFC4-E2B049A04AF0}" presName="node" presStyleLbl="node1" presStyleIdx="4" presStyleCnt="5">
        <dgm:presLayoutVars>
          <dgm:bulletEnabled val="1"/>
        </dgm:presLayoutVars>
      </dgm:prSet>
      <dgm:spPr/>
    </dgm:pt>
    <dgm:pt modelId="{7EF8E25F-D71A-4D6A-95E2-937103AF4218}" type="pres">
      <dgm:prSet presAssocID="{E9E930DC-4CF5-4635-AFC4-E2B049A04AF0}" presName="invisiNode" presStyleLbl="node1" presStyleIdx="4" presStyleCnt="5"/>
      <dgm:spPr/>
    </dgm:pt>
    <dgm:pt modelId="{6F7C08B9-A1DC-4BF1-87FC-DCF61E44F23B}" type="pres">
      <dgm:prSet presAssocID="{E9E930DC-4CF5-4635-AFC4-E2B049A04AF0}"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Farfar og morfar laver kind-ups"/>
        </a:ext>
      </dgm:extLst>
    </dgm:pt>
  </dgm:ptLst>
  <dgm:cxnLst>
    <dgm:cxn modelId="{FDC27711-940F-4D09-B5C2-832157545952}" srcId="{88C579E8-2D85-474A-936B-80628A3E5EE2}" destId="{E9E930DC-4CF5-4635-AFC4-E2B049A04AF0}" srcOrd="4" destOrd="0" parTransId="{42B7DC75-EB62-4F84-AB0B-402D4E7E0817}" sibTransId="{CA5C9D00-8547-4F64-9650-E5BBBECFF824}"/>
    <dgm:cxn modelId="{40F48612-F6F7-4887-9BEA-C9BC19628D26}" srcId="{88C579E8-2D85-474A-936B-80628A3E5EE2}" destId="{7246CA05-0095-4AA7-AC71-5CAC66070E0F}" srcOrd="2" destOrd="0" parTransId="{9DF75605-998B-4A04-81E0-69B2A0163547}" sibTransId="{8583C950-46A3-448E-A35F-99313645ED31}"/>
    <dgm:cxn modelId="{39817018-8A07-438A-AF6D-6CA8AFB235D3}" srcId="{88C579E8-2D85-474A-936B-80628A3E5EE2}" destId="{AAB72F63-FA3C-4A28-BAAD-78D49A200F9D}" srcOrd="1" destOrd="0" parTransId="{6F774B43-C961-47F2-BAE8-301938331487}" sibTransId="{244348C2-D2C9-4861-9D82-373C9679C4EF}"/>
    <dgm:cxn modelId="{D596231D-FCC3-46AC-8F5E-62F16228BF4B}" type="presOf" srcId="{88C579E8-2D85-474A-936B-80628A3E5EE2}" destId="{8A228568-E091-4472-9890-CDFFE5449BE2}" srcOrd="0" destOrd="0" presId="urn:microsoft.com/office/officeart/2005/8/layout/pList2"/>
    <dgm:cxn modelId="{C0DD7422-127C-4955-80B3-16576A433FDB}" type="presOf" srcId="{244348C2-D2C9-4861-9D82-373C9679C4EF}" destId="{F1B6D949-CD81-4D24-BD4F-F8151E47BAE5}" srcOrd="0" destOrd="0" presId="urn:microsoft.com/office/officeart/2005/8/layout/pList2"/>
    <dgm:cxn modelId="{38015D29-DDEE-4831-B152-DA13080CCB5A}" type="presOf" srcId="{91BC9756-6BDF-43D3-83D4-C2B265F03B23}" destId="{D742D2BD-53CF-49DA-A564-63301BB24C39}" srcOrd="0" destOrd="0" presId="urn:microsoft.com/office/officeart/2005/8/layout/pList2"/>
    <dgm:cxn modelId="{F3D29249-07B9-439A-83FB-09B1F84B3D34}" srcId="{88C579E8-2D85-474A-936B-80628A3E5EE2}" destId="{65F0C80B-488C-4DA7-9CDE-07037B9AA62F}" srcOrd="0" destOrd="0" parTransId="{DE7D756B-8BE9-464F-B03C-61C2AFAB7974}" sibTransId="{53BA96E4-FA75-4576-8586-228685E4453C}"/>
    <dgm:cxn modelId="{A92C1C57-7191-47D7-8C56-6DFD25156B58}" type="presOf" srcId="{7246CA05-0095-4AA7-AC71-5CAC66070E0F}" destId="{54FB49A2-CF16-4210-AF91-F51563CD90CF}" srcOrd="0" destOrd="0" presId="urn:microsoft.com/office/officeart/2005/8/layout/pList2"/>
    <dgm:cxn modelId="{C5A4957D-E245-4959-BAC8-C63D0ECD30C2}" type="presOf" srcId="{405B9392-1252-4100-B153-B00CDC4BE129}" destId="{7170D45C-FCB4-4AB2-A677-78634B94C4A6}" srcOrd="0" destOrd="0" presId="urn:microsoft.com/office/officeart/2005/8/layout/pList2"/>
    <dgm:cxn modelId="{89E5CC91-0688-4690-A3DB-7C2B95905171}" type="presOf" srcId="{8583C950-46A3-448E-A35F-99313645ED31}" destId="{0BD681BC-AC28-4769-83F7-F1DF463F1B48}" srcOrd="0" destOrd="0" presId="urn:microsoft.com/office/officeart/2005/8/layout/pList2"/>
    <dgm:cxn modelId="{E728559C-2614-4F59-ACE1-FA28314FBBD4}" type="presOf" srcId="{E9E930DC-4CF5-4635-AFC4-E2B049A04AF0}" destId="{993B0F58-A997-4D97-B594-99F87754D046}" srcOrd="0" destOrd="0" presId="urn:microsoft.com/office/officeart/2005/8/layout/pList2"/>
    <dgm:cxn modelId="{8435089E-495E-4AA4-B860-B0A8ABC23901}" srcId="{88C579E8-2D85-474A-936B-80628A3E5EE2}" destId="{91BC9756-6BDF-43D3-83D4-C2B265F03B23}" srcOrd="3" destOrd="0" parTransId="{6649F904-5B6F-4C3D-9B3B-B6F866E8C14A}" sibTransId="{405B9392-1252-4100-B153-B00CDC4BE129}"/>
    <dgm:cxn modelId="{5CD5BF9E-6AEB-42CD-A1A4-25C3EAD01303}" type="presOf" srcId="{53BA96E4-FA75-4576-8586-228685E4453C}" destId="{3B445208-DF6A-40A1-8935-E5488D3ED3EA}" srcOrd="0" destOrd="0" presId="urn:microsoft.com/office/officeart/2005/8/layout/pList2"/>
    <dgm:cxn modelId="{E2E305C7-AC9F-4869-B2A0-BF2352ED85F2}" type="presOf" srcId="{65F0C80B-488C-4DA7-9CDE-07037B9AA62F}" destId="{ACADBB47-089B-48F6-BF9E-5D8E54326C75}" srcOrd="0" destOrd="0" presId="urn:microsoft.com/office/officeart/2005/8/layout/pList2"/>
    <dgm:cxn modelId="{6D7652C8-B55E-4DC6-9AF0-56039B974D49}" type="presOf" srcId="{AAB72F63-FA3C-4A28-BAAD-78D49A200F9D}" destId="{41363DC6-D50F-489E-B631-599F4F04DD7F}" srcOrd="0" destOrd="0" presId="urn:microsoft.com/office/officeart/2005/8/layout/pList2"/>
    <dgm:cxn modelId="{4B0DD705-6AB6-42C8-8026-07EFD15EF549}" type="presParOf" srcId="{8A228568-E091-4472-9890-CDFFE5449BE2}" destId="{E4A77354-52B4-4FD9-999C-6D68296374BF}" srcOrd="0" destOrd="0" presId="urn:microsoft.com/office/officeart/2005/8/layout/pList2"/>
    <dgm:cxn modelId="{3F255D73-D9B4-4B38-97CD-8AAA0370568F}" type="presParOf" srcId="{8A228568-E091-4472-9890-CDFFE5449BE2}" destId="{8152BB4C-DC20-4074-9CB7-CB56FD6F34D7}" srcOrd="1" destOrd="0" presId="urn:microsoft.com/office/officeart/2005/8/layout/pList2"/>
    <dgm:cxn modelId="{9AD0054D-DA51-4C03-95D1-3C7A867C109E}" type="presParOf" srcId="{8152BB4C-DC20-4074-9CB7-CB56FD6F34D7}" destId="{D4BE78D6-9C26-42F9-A16F-C9CE6B4C65D9}" srcOrd="0" destOrd="0" presId="urn:microsoft.com/office/officeart/2005/8/layout/pList2"/>
    <dgm:cxn modelId="{87060A93-0818-45B5-8A45-7640492CA859}" type="presParOf" srcId="{D4BE78D6-9C26-42F9-A16F-C9CE6B4C65D9}" destId="{ACADBB47-089B-48F6-BF9E-5D8E54326C75}" srcOrd="0" destOrd="0" presId="urn:microsoft.com/office/officeart/2005/8/layout/pList2"/>
    <dgm:cxn modelId="{6B54DDEB-1956-4FFF-AC0E-CA1F6DF955C6}" type="presParOf" srcId="{D4BE78D6-9C26-42F9-A16F-C9CE6B4C65D9}" destId="{4BB45EB9-57A1-4BB8-8928-153AD4E1CDA5}" srcOrd="1" destOrd="0" presId="urn:microsoft.com/office/officeart/2005/8/layout/pList2"/>
    <dgm:cxn modelId="{558D52BE-2565-4FD7-850E-0FDBCFED3CF7}" type="presParOf" srcId="{D4BE78D6-9C26-42F9-A16F-C9CE6B4C65D9}" destId="{6F7AA2BD-64ED-4B0F-8B98-AEB650C9EBDF}" srcOrd="2" destOrd="0" presId="urn:microsoft.com/office/officeart/2005/8/layout/pList2"/>
    <dgm:cxn modelId="{CEA495F8-5480-4C53-94A2-8B1194510BED}" type="presParOf" srcId="{8152BB4C-DC20-4074-9CB7-CB56FD6F34D7}" destId="{3B445208-DF6A-40A1-8935-E5488D3ED3EA}" srcOrd="1" destOrd="0" presId="urn:microsoft.com/office/officeart/2005/8/layout/pList2"/>
    <dgm:cxn modelId="{A54B7FE3-8B59-4FE5-BC6D-BC150E88AC55}" type="presParOf" srcId="{8152BB4C-DC20-4074-9CB7-CB56FD6F34D7}" destId="{12363EDD-9317-414C-8880-A01974D18019}" srcOrd="2" destOrd="0" presId="urn:microsoft.com/office/officeart/2005/8/layout/pList2"/>
    <dgm:cxn modelId="{621A5574-4509-4A31-910F-1A51303AC412}" type="presParOf" srcId="{12363EDD-9317-414C-8880-A01974D18019}" destId="{41363DC6-D50F-489E-B631-599F4F04DD7F}" srcOrd="0" destOrd="0" presId="urn:microsoft.com/office/officeart/2005/8/layout/pList2"/>
    <dgm:cxn modelId="{928AF219-2D67-4216-A501-93670E1694FA}" type="presParOf" srcId="{12363EDD-9317-414C-8880-A01974D18019}" destId="{731CE3A0-3942-4048-8D54-84601A5EDFF2}" srcOrd="1" destOrd="0" presId="urn:microsoft.com/office/officeart/2005/8/layout/pList2"/>
    <dgm:cxn modelId="{5BC53C51-F614-406E-9035-43EB18C72F35}" type="presParOf" srcId="{12363EDD-9317-414C-8880-A01974D18019}" destId="{309305A9-7D9B-4103-9E76-432805E45921}" srcOrd="2" destOrd="0" presId="urn:microsoft.com/office/officeart/2005/8/layout/pList2"/>
    <dgm:cxn modelId="{DE525CDC-BCC2-4DA9-AE9E-789F67F2AB9A}" type="presParOf" srcId="{8152BB4C-DC20-4074-9CB7-CB56FD6F34D7}" destId="{F1B6D949-CD81-4D24-BD4F-F8151E47BAE5}" srcOrd="3" destOrd="0" presId="urn:microsoft.com/office/officeart/2005/8/layout/pList2"/>
    <dgm:cxn modelId="{B1702285-C809-472D-8B81-7C2E82E12BA1}" type="presParOf" srcId="{8152BB4C-DC20-4074-9CB7-CB56FD6F34D7}" destId="{FF90FE2C-AB03-40AA-8F83-7ABAABC05C29}" srcOrd="4" destOrd="0" presId="urn:microsoft.com/office/officeart/2005/8/layout/pList2"/>
    <dgm:cxn modelId="{96C32397-55A4-440B-A51E-891A415A7B2B}" type="presParOf" srcId="{FF90FE2C-AB03-40AA-8F83-7ABAABC05C29}" destId="{54FB49A2-CF16-4210-AF91-F51563CD90CF}" srcOrd="0" destOrd="0" presId="urn:microsoft.com/office/officeart/2005/8/layout/pList2"/>
    <dgm:cxn modelId="{374974C1-DE83-4327-AD29-704C5F60498D}" type="presParOf" srcId="{FF90FE2C-AB03-40AA-8F83-7ABAABC05C29}" destId="{97D73548-C3F2-4F26-A324-6A1D932AFEE4}" srcOrd="1" destOrd="0" presId="urn:microsoft.com/office/officeart/2005/8/layout/pList2"/>
    <dgm:cxn modelId="{3A5B1998-5859-40A7-9A72-F3C492E8C2F7}" type="presParOf" srcId="{FF90FE2C-AB03-40AA-8F83-7ABAABC05C29}" destId="{A046838B-6F7D-49A9-ABCE-A57379B6D87B}" srcOrd="2" destOrd="0" presId="urn:microsoft.com/office/officeart/2005/8/layout/pList2"/>
    <dgm:cxn modelId="{DA13630D-99D4-4163-A9E7-D9A7312AEA82}" type="presParOf" srcId="{8152BB4C-DC20-4074-9CB7-CB56FD6F34D7}" destId="{0BD681BC-AC28-4769-83F7-F1DF463F1B48}" srcOrd="5" destOrd="0" presId="urn:microsoft.com/office/officeart/2005/8/layout/pList2"/>
    <dgm:cxn modelId="{60A8DEA6-8A30-40BF-9358-C4759585827C}" type="presParOf" srcId="{8152BB4C-DC20-4074-9CB7-CB56FD6F34D7}" destId="{C75AC778-7856-4B85-9B51-EEF29BA6FDD9}" srcOrd="6" destOrd="0" presId="urn:microsoft.com/office/officeart/2005/8/layout/pList2"/>
    <dgm:cxn modelId="{ABB7AF03-96F9-488F-844D-572745CC314D}" type="presParOf" srcId="{C75AC778-7856-4B85-9B51-EEF29BA6FDD9}" destId="{D742D2BD-53CF-49DA-A564-63301BB24C39}" srcOrd="0" destOrd="0" presId="urn:microsoft.com/office/officeart/2005/8/layout/pList2"/>
    <dgm:cxn modelId="{DB463D61-599D-48D4-84E9-A59813162E57}" type="presParOf" srcId="{C75AC778-7856-4B85-9B51-EEF29BA6FDD9}" destId="{009A9E05-D59E-4C70-90F6-5E78376F19F0}" srcOrd="1" destOrd="0" presId="urn:microsoft.com/office/officeart/2005/8/layout/pList2"/>
    <dgm:cxn modelId="{94C6571B-6DBA-4C13-A2E0-F527A518A2FF}" type="presParOf" srcId="{C75AC778-7856-4B85-9B51-EEF29BA6FDD9}" destId="{32339601-85D8-4339-8778-BE709D7B7424}" srcOrd="2" destOrd="0" presId="urn:microsoft.com/office/officeart/2005/8/layout/pList2"/>
    <dgm:cxn modelId="{F1A0FBB3-5847-4FE1-919D-82BDE2B33863}" type="presParOf" srcId="{8152BB4C-DC20-4074-9CB7-CB56FD6F34D7}" destId="{7170D45C-FCB4-4AB2-A677-78634B94C4A6}" srcOrd="7" destOrd="0" presId="urn:microsoft.com/office/officeart/2005/8/layout/pList2"/>
    <dgm:cxn modelId="{A1F6A03D-AF09-4EE5-9E91-E3BC232665A2}" type="presParOf" srcId="{8152BB4C-DC20-4074-9CB7-CB56FD6F34D7}" destId="{537D609C-D355-49C7-B89E-28475FE85107}" srcOrd="8" destOrd="0" presId="urn:microsoft.com/office/officeart/2005/8/layout/pList2"/>
    <dgm:cxn modelId="{914F002C-EC76-4EC1-A978-454F841C9DCC}" type="presParOf" srcId="{537D609C-D355-49C7-B89E-28475FE85107}" destId="{993B0F58-A997-4D97-B594-99F87754D046}" srcOrd="0" destOrd="0" presId="urn:microsoft.com/office/officeart/2005/8/layout/pList2"/>
    <dgm:cxn modelId="{0318FAFC-40DA-4876-A96B-B93012E181DE}" type="presParOf" srcId="{537D609C-D355-49C7-B89E-28475FE85107}" destId="{7EF8E25F-D71A-4D6A-95E2-937103AF4218}" srcOrd="1" destOrd="0" presId="urn:microsoft.com/office/officeart/2005/8/layout/pList2"/>
    <dgm:cxn modelId="{A00A69A8-0262-4DAA-932D-E93ED0BDD55C}" type="presParOf" srcId="{537D609C-D355-49C7-B89E-28475FE85107}" destId="{6F7C08B9-A1DC-4BF1-87FC-DCF61E44F23B}" srcOrd="2" destOrd="0" presId="urn:microsoft.com/office/officeart/2005/8/layout/p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01366-3FB3-4F8A-B07A-2D6A28AD2437}">
      <dsp:nvSpPr>
        <dsp:cNvPr id="0" name=""/>
        <dsp:cNvSpPr/>
      </dsp:nvSpPr>
      <dsp:spPr>
        <a:xfrm>
          <a:off x="1867814" y="323765"/>
          <a:ext cx="4551680" cy="4551680"/>
        </a:xfrm>
        <a:prstGeom prst="pie">
          <a:avLst>
            <a:gd name="adj1" fmla="val 16200000"/>
            <a:gd name="adj2" fmla="val 20520000"/>
          </a:avLst>
        </a:prstGeom>
        <a:solidFill>
          <a:schemeClr val="tx2"/>
        </a:solidFill>
        <a:ln w="25400" cap="flat" cmpd="sng" algn="ctr">
          <a:solidFill>
            <a:schemeClr val="tx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da-DK" sz="1400" kern="1200" dirty="0">
              <a:latin typeface="27 Sans Light"/>
            </a:rPr>
            <a:t>Forsikring og bank</a:t>
          </a:r>
          <a:endParaRPr lang="da-DK" sz="1400" kern="1200" dirty="0"/>
        </a:p>
      </dsp:txBody>
      <dsp:txXfrm>
        <a:off x="4201092" y="1003808"/>
        <a:ext cx="1544320" cy="1056640"/>
      </dsp:txXfrm>
    </dsp:sp>
    <dsp:sp modelId="{97876CA4-6CBC-4B00-B798-7B4EED6F04DC}">
      <dsp:nvSpPr>
        <dsp:cNvPr id="0" name=""/>
        <dsp:cNvSpPr/>
      </dsp:nvSpPr>
      <dsp:spPr>
        <a:xfrm>
          <a:off x="1708505" y="543221"/>
          <a:ext cx="4551680" cy="4551680"/>
        </a:xfrm>
        <a:prstGeom prst="pie">
          <a:avLst>
            <a:gd name="adj1" fmla="val 20520000"/>
            <a:gd name="adj2" fmla="val 3240000"/>
          </a:avLst>
        </a:prstGeom>
        <a:solidFill>
          <a:srgbClr val="0A119E"/>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kern="1200" dirty="0"/>
            <a:t>Arbejdsmiljø</a:t>
          </a:r>
        </a:p>
      </dsp:txBody>
      <dsp:txXfrm>
        <a:off x="4683353" y="2602314"/>
        <a:ext cx="1354666" cy="1143338"/>
      </dsp:txXfrm>
    </dsp:sp>
    <dsp:sp modelId="{AA502AD8-6867-49CD-99EE-2431BD082B63}">
      <dsp:nvSpPr>
        <dsp:cNvPr id="0" name=""/>
        <dsp:cNvSpPr/>
      </dsp:nvSpPr>
      <dsp:spPr>
        <a:xfrm>
          <a:off x="1708505" y="543221"/>
          <a:ext cx="4551680" cy="4551680"/>
        </a:xfrm>
        <a:prstGeom prst="pie">
          <a:avLst>
            <a:gd name="adj1" fmla="val 3240000"/>
            <a:gd name="adj2" fmla="val 7560000"/>
          </a:avLst>
        </a:prstGeom>
        <a:solidFill>
          <a:srgbClr val="0A119E"/>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kern="1200" dirty="0"/>
            <a:t>Faglig udvikling</a:t>
          </a:r>
        </a:p>
      </dsp:txBody>
      <dsp:txXfrm>
        <a:off x="3171545" y="3956981"/>
        <a:ext cx="1625600" cy="975360"/>
      </dsp:txXfrm>
    </dsp:sp>
    <dsp:sp modelId="{B1B47923-B417-4DED-AC2D-8E1087966314}">
      <dsp:nvSpPr>
        <dsp:cNvPr id="0" name=""/>
        <dsp:cNvSpPr/>
      </dsp:nvSpPr>
      <dsp:spPr>
        <a:xfrm>
          <a:off x="1708505" y="543221"/>
          <a:ext cx="4551680" cy="4551680"/>
        </a:xfrm>
        <a:prstGeom prst="pie">
          <a:avLst>
            <a:gd name="adj1" fmla="val 7560000"/>
            <a:gd name="adj2" fmla="val 11880000"/>
          </a:avLst>
        </a:prstGeom>
        <a:solidFill>
          <a:srgbClr val="0A119E"/>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kern="1200" dirty="0"/>
            <a:t>Overenskomst </a:t>
          </a:r>
        </a:p>
      </dsp:txBody>
      <dsp:txXfrm>
        <a:off x="1925252" y="2602314"/>
        <a:ext cx="1354666" cy="1143338"/>
      </dsp:txXfrm>
    </dsp:sp>
    <dsp:sp modelId="{23A529ED-F7E1-461C-A6F7-BD07DC8B7828}">
      <dsp:nvSpPr>
        <dsp:cNvPr id="0" name=""/>
        <dsp:cNvSpPr/>
      </dsp:nvSpPr>
      <dsp:spPr>
        <a:xfrm>
          <a:off x="1708505" y="543221"/>
          <a:ext cx="4551680" cy="4551680"/>
        </a:xfrm>
        <a:prstGeom prst="pie">
          <a:avLst>
            <a:gd name="adj1" fmla="val 11880000"/>
            <a:gd name="adj2" fmla="val 16200000"/>
          </a:avLst>
        </a:prstGeom>
        <a:solidFill>
          <a:srgbClr val="0A119E"/>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kern="1200" dirty="0"/>
            <a:t>Løn og økonomi</a:t>
          </a:r>
        </a:p>
      </dsp:txBody>
      <dsp:txXfrm>
        <a:off x="2372292" y="1236810"/>
        <a:ext cx="1544320" cy="1056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77354-52B4-4FD9-999C-6D68296374BF}">
      <dsp:nvSpPr>
        <dsp:cNvPr id="0" name=""/>
        <dsp:cNvSpPr/>
      </dsp:nvSpPr>
      <dsp:spPr>
        <a:xfrm>
          <a:off x="0" y="0"/>
          <a:ext cx="10205564" cy="2067918"/>
        </a:xfrm>
        <a:prstGeom prst="roundRect">
          <a:avLst>
            <a:gd name="adj" fmla="val 10000"/>
          </a:avLst>
        </a:prstGeom>
        <a:solidFill>
          <a:srgbClr val="0A119E">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7AA2BD-64ED-4B0F-8B98-AEB650C9EBDF}">
      <dsp:nvSpPr>
        <dsp:cNvPr id="0" name=""/>
        <dsp:cNvSpPr/>
      </dsp:nvSpPr>
      <dsp:spPr>
        <a:xfrm>
          <a:off x="309445" y="275722"/>
          <a:ext cx="1775309" cy="151647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ADBB47-089B-48F6-BF9E-5D8E54326C75}">
      <dsp:nvSpPr>
        <dsp:cNvPr id="0" name=""/>
        <dsp:cNvSpPr/>
      </dsp:nvSpPr>
      <dsp:spPr>
        <a:xfrm rot="10800000">
          <a:off x="309445" y="2067918"/>
          <a:ext cx="1775309" cy="2527456"/>
        </a:xfrm>
        <a:prstGeom prst="round2SameRect">
          <a:avLst>
            <a:gd name="adj1" fmla="val 10500"/>
            <a:gd name="adj2" fmla="val 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da-DK" sz="1300" b="1" u="sng" kern="1200" dirty="0"/>
            <a:t>Nyuddannede</a:t>
          </a:r>
          <a:r>
            <a:rPr lang="da-DK" sz="1300" kern="1200" dirty="0"/>
            <a:t> </a:t>
          </a:r>
          <a:br>
            <a:rPr lang="da-DK" sz="1300" kern="1200" dirty="0"/>
          </a:br>
          <a:br>
            <a:rPr lang="da-DK" sz="1300" kern="1200" dirty="0"/>
          </a:br>
          <a:r>
            <a:rPr lang="da-DK" sz="1300" b="0" i="0" kern="1200" dirty="0">
              <a:solidFill>
                <a:schemeClr val="bg1"/>
              </a:solidFill>
              <a:effectLst/>
              <a:latin typeface="CeraPRO"/>
            </a:rPr>
            <a:t>er typisk i 20’rne, ser deres første arbejdsplads som et anslag til arbejdslivet.</a:t>
          </a:r>
          <a:endParaRPr lang="da-DK" sz="1300" kern="1200" dirty="0"/>
        </a:p>
      </dsp:txBody>
      <dsp:txXfrm rot="10800000">
        <a:off x="364042" y="2067918"/>
        <a:ext cx="1666115" cy="2472859"/>
      </dsp:txXfrm>
    </dsp:sp>
    <dsp:sp modelId="{309305A9-7D9B-4103-9E76-432805E45921}">
      <dsp:nvSpPr>
        <dsp:cNvPr id="0" name=""/>
        <dsp:cNvSpPr/>
      </dsp:nvSpPr>
      <dsp:spPr>
        <a:xfrm>
          <a:off x="2262286" y="275722"/>
          <a:ext cx="1775309" cy="151647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363DC6-D50F-489E-B631-599F4F04DD7F}">
      <dsp:nvSpPr>
        <dsp:cNvPr id="0" name=""/>
        <dsp:cNvSpPr/>
      </dsp:nvSpPr>
      <dsp:spPr>
        <a:xfrm rot="10800000">
          <a:off x="2262286" y="2067918"/>
          <a:ext cx="1775309" cy="2527456"/>
        </a:xfrm>
        <a:prstGeom prst="round2SameRect">
          <a:avLst>
            <a:gd name="adj1" fmla="val 10500"/>
            <a:gd name="adj2" fmla="val 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da-DK" sz="1300" b="1" kern="1200" dirty="0"/>
            <a:t>Ung og </a:t>
          </a:r>
          <a:r>
            <a:rPr lang="da-DK" sz="1300" b="1" u="sng" kern="1200" dirty="0"/>
            <a:t>søgende</a:t>
          </a:r>
          <a:r>
            <a:rPr lang="da-DK" sz="1300" b="1" kern="1200" dirty="0"/>
            <a:t> </a:t>
          </a:r>
          <a:br>
            <a:rPr lang="da-DK" sz="1300" kern="1200" dirty="0"/>
          </a:br>
          <a:br>
            <a:rPr lang="da-DK" sz="1300" kern="1200" dirty="0"/>
          </a:br>
          <a:r>
            <a:rPr lang="da-DK" sz="1300" b="0" i="0" kern="1200" dirty="0">
              <a:solidFill>
                <a:schemeClr val="bg1"/>
              </a:solidFill>
              <a:effectLst/>
              <a:latin typeface="CeraPRO"/>
            </a:rPr>
            <a:t>nogle af disse medarbejdere vil have en længsel efter at realisere andre sider af sig selv end uddannelse og arbejdskarriere.</a:t>
          </a:r>
          <a:br>
            <a:rPr lang="da-DK" sz="1300" b="0" i="0" kern="1200" dirty="0">
              <a:solidFill>
                <a:schemeClr val="bg1"/>
              </a:solidFill>
              <a:effectLst/>
              <a:latin typeface="CeraPRO"/>
            </a:rPr>
          </a:br>
          <a:r>
            <a:rPr lang="da-DK" sz="1300" kern="1200" dirty="0"/>
            <a:t> </a:t>
          </a:r>
        </a:p>
      </dsp:txBody>
      <dsp:txXfrm rot="10800000">
        <a:off x="2316883" y="2067918"/>
        <a:ext cx="1666115" cy="2472859"/>
      </dsp:txXfrm>
    </dsp:sp>
    <dsp:sp modelId="{A046838B-6F7D-49A9-ABCE-A57379B6D87B}">
      <dsp:nvSpPr>
        <dsp:cNvPr id="0" name=""/>
        <dsp:cNvSpPr/>
      </dsp:nvSpPr>
      <dsp:spPr>
        <a:xfrm>
          <a:off x="4215127" y="275722"/>
          <a:ext cx="1775309" cy="151647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FB49A2-CF16-4210-AF91-F51563CD90CF}">
      <dsp:nvSpPr>
        <dsp:cNvPr id="0" name=""/>
        <dsp:cNvSpPr/>
      </dsp:nvSpPr>
      <dsp:spPr>
        <a:xfrm rot="10800000">
          <a:off x="4215127" y="2067918"/>
          <a:ext cx="1775309" cy="2527456"/>
        </a:xfrm>
        <a:prstGeom prst="round2SameRect">
          <a:avLst>
            <a:gd name="adj1" fmla="val 10500"/>
            <a:gd name="adj2" fmla="val 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da-DK" sz="1300" b="1" kern="1200" dirty="0"/>
            <a:t>Familie med </a:t>
          </a:r>
          <a:r>
            <a:rPr lang="da-DK" sz="1300" b="1" u="sng" kern="1200" dirty="0"/>
            <a:t>små børn </a:t>
          </a:r>
          <a:br>
            <a:rPr lang="da-DK" sz="1300" kern="1200" dirty="0"/>
          </a:br>
          <a:br>
            <a:rPr lang="da-DK" sz="1300" kern="1200" dirty="0"/>
          </a:br>
          <a:r>
            <a:rPr lang="da-DK" sz="1300" b="0" i="0" kern="1200" dirty="0">
              <a:solidFill>
                <a:schemeClr val="bg1"/>
              </a:solidFill>
              <a:effectLst/>
              <a:latin typeface="CeraPRO"/>
            </a:rPr>
            <a:t>mange i denne fase af arbejdslivet føler, at de aldrig har helt fri.</a:t>
          </a:r>
          <a:endParaRPr lang="da-DK" sz="1300" kern="1200" dirty="0"/>
        </a:p>
      </dsp:txBody>
      <dsp:txXfrm rot="10800000">
        <a:off x="4269724" y="2067918"/>
        <a:ext cx="1666115" cy="2472859"/>
      </dsp:txXfrm>
    </dsp:sp>
    <dsp:sp modelId="{32339601-85D8-4339-8778-BE709D7B7424}">
      <dsp:nvSpPr>
        <dsp:cNvPr id="0" name=""/>
        <dsp:cNvSpPr/>
      </dsp:nvSpPr>
      <dsp:spPr>
        <a:xfrm>
          <a:off x="6167967" y="275722"/>
          <a:ext cx="1775309" cy="1516473"/>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42D2BD-53CF-49DA-A564-63301BB24C39}">
      <dsp:nvSpPr>
        <dsp:cNvPr id="0" name=""/>
        <dsp:cNvSpPr/>
      </dsp:nvSpPr>
      <dsp:spPr>
        <a:xfrm rot="10800000">
          <a:off x="6167967" y="2067918"/>
          <a:ext cx="1775309" cy="2527456"/>
        </a:xfrm>
        <a:prstGeom prst="round2SameRect">
          <a:avLst>
            <a:gd name="adj1" fmla="val 10500"/>
            <a:gd name="adj2" fmla="val 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da-DK" sz="1300" b="1" kern="1200" dirty="0"/>
            <a:t>Familie med </a:t>
          </a:r>
          <a:r>
            <a:rPr lang="da-DK" sz="1300" b="1" u="sng" kern="1200" dirty="0"/>
            <a:t>større børn  </a:t>
          </a:r>
          <a:br>
            <a:rPr lang="da-DK" sz="1300" kern="1200" dirty="0"/>
          </a:br>
          <a:br>
            <a:rPr lang="da-DK" sz="1300" kern="1200" dirty="0"/>
          </a:br>
          <a:r>
            <a:rPr lang="da-DK" sz="1300" b="0" i="0" kern="1200" dirty="0">
              <a:solidFill>
                <a:schemeClr val="bg1"/>
              </a:solidFill>
              <a:effectLst/>
              <a:latin typeface="CeraPRO"/>
            </a:rPr>
            <a:t>er ofte en kernearbejdskraft. Men der kræves tit meget af dem, og det er ofte dem, der er mest stressede.</a:t>
          </a:r>
          <a:endParaRPr lang="da-DK" sz="1300" kern="1200" dirty="0"/>
        </a:p>
      </dsp:txBody>
      <dsp:txXfrm rot="10800000">
        <a:off x="6222564" y="2067918"/>
        <a:ext cx="1666115" cy="2472859"/>
      </dsp:txXfrm>
    </dsp:sp>
    <dsp:sp modelId="{6F7C08B9-A1DC-4BF1-87FC-DCF61E44F23B}">
      <dsp:nvSpPr>
        <dsp:cNvPr id="0" name=""/>
        <dsp:cNvSpPr/>
      </dsp:nvSpPr>
      <dsp:spPr>
        <a:xfrm>
          <a:off x="8120808" y="275722"/>
          <a:ext cx="1775309" cy="1516473"/>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3B0F58-A997-4D97-B594-99F87754D046}">
      <dsp:nvSpPr>
        <dsp:cNvPr id="0" name=""/>
        <dsp:cNvSpPr/>
      </dsp:nvSpPr>
      <dsp:spPr>
        <a:xfrm rot="10800000">
          <a:off x="8120808" y="2067918"/>
          <a:ext cx="1775309" cy="2527456"/>
        </a:xfrm>
        <a:prstGeom prst="round2SameRect">
          <a:avLst>
            <a:gd name="adj1" fmla="val 10500"/>
            <a:gd name="adj2" fmla="val 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da-DK" sz="1300" b="1" u="sng" kern="1200" dirty="0"/>
            <a:t>Seniorer</a:t>
          </a:r>
          <a:br>
            <a:rPr lang="da-DK" sz="1300" kern="1200" dirty="0"/>
          </a:br>
          <a:br>
            <a:rPr lang="da-DK" sz="1300" kern="1200" dirty="0"/>
          </a:br>
          <a:r>
            <a:rPr lang="da-DK" sz="1300" b="0" i="0" kern="1200" dirty="0">
              <a:solidFill>
                <a:schemeClr val="bg1"/>
              </a:solidFill>
              <a:effectLst/>
              <a:latin typeface="CeraPRO"/>
            </a:rPr>
            <a:t> i denne fase af arbejdslivet ses den største diversitet af ønsker, hvor nogle vil arbejde derudaf og andre vil trappe ned.</a:t>
          </a:r>
          <a:endParaRPr lang="da-DK" sz="1300" kern="1200" dirty="0"/>
        </a:p>
      </dsp:txBody>
      <dsp:txXfrm rot="10800000">
        <a:off x="8175405" y="2067918"/>
        <a:ext cx="1666115" cy="247285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2C998C3-02DD-40E4-B1B6-4D3DC134ABCD}" type="datetimeFigureOut">
              <a:rPr lang="da-DK" smtClean="0"/>
              <a:t>07-04-2025</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67BFD3A-E21F-4132-9B52-48020257571C}" type="slidenum">
              <a:rPr lang="da-DK" smtClean="0"/>
              <a:t>‹nr.›</a:t>
            </a:fld>
            <a:endParaRPr lang="da-DK"/>
          </a:p>
        </p:txBody>
      </p:sp>
    </p:spTree>
    <p:extLst>
      <p:ext uri="{BB962C8B-B14F-4D97-AF65-F5344CB8AC3E}">
        <p14:creationId xmlns:p14="http://schemas.microsoft.com/office/powerpoint/2010/main" val="417256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1384C5E-DB72-46FC-BE7C-E3CC67CEF974}" type="slidenum">
              <a:rPr lang="da-DK" smtClean="0"/>
              <a:t>1</a:t>
            </a:fld>
            <a:endParaRPr lang="da-DK"/>
          </a:p>
        </p:txBody>
      </p:sp>
    </p:spTree>
    <p:extLst>
      <p:ext uri="{BB962C8B-B14F-4D97-AF65-F5344CB8AC3E}">
        <p14:creationId xmlns:p14="http://schemas.microsoft.com/office/powerpoint/2010/main" val="1905061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98EBFF6-8544-4D9B-B2D8-7590813C9F1A}" type="slidenum">
              <a:rPr lang="da-DK" smtClean="0"/>
              <a:t>14</a:t>
            </a:fld>
            <a:endParaRPr lang="da-DK"/>
          </a:p>
        </p:txBody>
      </p:sp>
    </p:spTree>
    <p:extLst>
      <p:ext uri="{BB962C8B-B14F-4D97-AF65-F5344CB8AC3E}">
        <p14:creationId xmlns:p14="http://schemas.microsoft.com/office/powerpoint/2010/main" val="1075351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33 år </a:t>
            </a:r>
            <a:r>
              <a:rPr lang="da-DK" dirty="0"/>
              <a:t>– dette fører til længere loyalitet i </a:t>
            </a:r>
            <a:r>
              <a:rPr lang="da-DK" dirty="0" err="1"/>
              <a:t>FO’erne</a:t>
            </a:r>
            <a:r>
              <a:rPr lang="da-DK" dirty="0"/>
              <a:t> – branchens loyalitet er 8 år.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FEF26-4B33-4E24-B32D-F3EC3100540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048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E256DF-A498-4AE5-8B5B-43F00EF9C60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674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E256DF-A498-4AE5-8B5B-43F00EF9C60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944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chemeClr val="tx1"/>
                </a:solidFill>
              </a:rPr>
              <a:t>I TJM Forsikring kan man få alle de forsikringer, man har brug for som privatperson. </a:t>
            </a:r>
          </a:p>
          <a:p>
            <a:endParaRPr lang="da-DK" dirty="0">
              <a:solidFill>
                <a:schemeClr val="tx1"/>
              </a:solidFill>
            </a:endParaRPr>
          </a:p>
          <a:p>
            <a:r>
              <a:rPr lang="da-DK" dirty="0">
                <a:solidFill>
                  <a:schemeClr val="tx1"/>
                </a:solidFill>
              </a:rPr>
              <a:t>Man vælger selv, om man ønsker at betale sine forsikringer samlet én gang om året, eller om man vil fordele betalingen, så man betaler halvårligt, kvartalsvis eller månedligt.</a:t>
            </a:r>
          </a:p>
          <a:p>
            <a:endParaRPr lang="da-DK" dirty="0">
              <a:solidFill>
                <a:schemeClr val="tx1"/>
              </a:solidFill>
            </a:endParaRPr>
          </a:p>
          <a:p>
            <a:r>
              <a:rPr lang="da-DK" dirty="0">
                <a:solidFill>
                  <a:schemeClr val="tx1"/>
                </a:solidFill>
              </a:rPr>
              <a:t>(Hvis nogen spørger) Øvrige forsikringer, fx Båd , Hest, Nedlagt landbrug, tilbydes i samarbejde med Tryg. </a:t>
            </a:r>
          </a:p>
          <a:p>
            <a:endParaRPr lang="da-DK" dirty="0">
              <a:solidFill>
                <a:schemeClr val="tx1"/>
              </a:solidFill>
            </a:endParaRPr>
          </a:p>
          <a:p>
            <a:endParaRPr lang="da-DK" dirty="0"/>
          </a:p>
        </p:txBody>
      </p:sp>
      <p:sp>
        <p:nvSpPr>
          <p:cNvPr id="4" name="Pladsholder til slidenummer 3"/>
          <p:cNvSpPr>
            <a:spLocks noGrp="1"/>
          </p:cNvSpPr>
          <p:nvPr>
            <p:ph type="sldNum" sz="quarter" idx="5"/>
          </p:nvPr>
        </p:nvSpPr>
        <p:spPr/>
        <p:txBody>
          <a:bodyPr/>
          <a:lstStyle/>
          <a:p>
            <a:fld id="{5CE256DF-A498-4AE5-8B5B-43F00EF9C600}" type="slidenum">
              <a:rPr lang="da-DK" smtClean="0"/>
              <a:t>21</a:t>
            </a:fld>
            <a:endParaRPr lang="da-DK"/>
          </a:p>
        </p:txBody>
      </p:sp>
    </p:spTree>
    <p:extLst>
      <p:ext uri="{BB962C8B-B14F-4D97-AF65-F5344CB8AC3E}">
        <p14:creationId xmlns:p14="http://schemas.microsoft.com/office/powerpoint/2010/main" val="1805933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dirty="0"/>
          </a:p>
        </p:txBody>
      </p:sp>
      <p:sp>
        <p:nvSpPr>
          <p:cNvPr id="4" name="Pladsholder til slidenummer 3"/>
          <p:cNvSpPr>
            <a:spLocks noGrp="1"/>
          </p:cNvSpPr>
          <p:nvPr>
            <p:ph type="sldNum" sz="quarter" idx="5"/>
          </p:nvPr>
        </p:nvSpPr>
        <p:spPr/>
        <p:txBody>
          <a:bodyPr/>
          <a:lstStyle/>
          <a:p>
            <a:fld id="{083C71C3-C77A-4D7E-99C1-7BC9C0474A89}" type="slidenum">
              <a:rPr lang="da-DK" smtClean="0"/>
              <a:t>22</a:t>
            </a:fld>
            <a:endParaRPr lang="da-DK"/>
          </a:p>
        </p:txBody>
      </p:sp>
    </p:spTree>
    <p:extLst>
      <p:ext uri="{BB962C8B-B14F-4D97-AF65-F5344CB8AC3E}">
        <p14:creationId xmlns:p14="http://schemas.microsoft.com/office/powerpoint/2010/main" val="607585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solidFill>
                  <a:schemeClr val="tx1"/>
                </a:solidFill>
              </a:rPr>
              <a:t>Indboforsikringen er relevant for alle – bl.a. fordi den indeholder den vigtige ansvarsforsikring, som dækker, hvis man ved et uheld kommer til at skade andre eller deres ting.</a:t>
            </a:r>
          </a:p>
          <a:p>
            <a:pPr marL="0" indent="0">
              <a:buFont typeface="Arial" panose="020B0604020202020204" pitchFamily="34" charset="0"/>
              <a:buNone/>
            </a:pPr>
            <a:endParaRPr lang="da-DK" dirty="0">
              <a:solidFill>
                <a:schemeClr val="tx1"/>
              </a:solidFill>
            </a:endParaRPr>
          </a:p>
          <a:p>
            <a:pPr marL="171450" indent="-171450">
              <a:buFont typeface="Arial" panose="020B0604020202020204" pitchFamily="34" charset="0"/>
              <a:buChar char="•"/>
            </a:pPr>
            <a:r>
              <a:rPr lang="da-DK" dirty="0">
                <a:solidFill>
                  <a:schemeClr val="tx1"/>
                </a:solidFill>
              </a:rPr>
              <a:t>Forsikringen dækker ens egne ting ved fx brand, vand- og vejrskader og tyveri og hærværk. Derudover dækker indboforsikringen også altid psykologisk krisehjælp og retshjælp. </a:t>
            </a:r>
          </a:p>
          <a:p>
            <a:pPr marL="171450" indent="-171450">
              <a:buFont typeface="Arial" panose="020B0604020202020204" pitchFamily="34" charset="0"/>
              <a:buChar char="•"/>
            </a:pPr>
            <a:endParaRPr lang="da-DK" dirty="0">
              <a:solidFill>
                <a:schemeClr val="tx1"/>
              </a:solidFill>
            </a:endParaRPr>
          </a:p>
          <a:p>
            <a:pPr marL="171450" indent="-171450">
              <a:buFont typeface="Arial" panose="020B0604020202020204" pitchFamily="34" charset="0"/>
              <a:buChar char="•"/>
            </a:pPr>
            <a:r>
              <a:rPr lang="da-DK" dirty="0">
                <a:solidFill>
                  <a:schemeClr val="tx1"/>
                </a:solidFill>
              </a:rPr>
              <a:t>Den dækker alle i husstanden (også delebørn og ægtefælle/samlever i plejebolig).</a:t>
            </a:r>
          </a:p>
          <a:p>
            <a:pPr marL="171450" indent="-171450">
              <a:buFont typeface="Arial" panose="020B0604020202020204" pitchFamily="34" charset="0"/>
              <a:buChar char="•"/>
            </a:pPr>
            <a:endParaRPr lang="da-DK" dirty="0">
              <a:solidFill>
                <a:schemeClr val="tx1"/>
              </a:solidFill>
            </a:endParaRPr>
          </a:p>
          <a:p>
            <a:pPr marL="171450" indent="-171450">
              <a:buFont typeface="Arial" panose="020B0604020202020204" pitchFamily="34" charset="0"/>
              <a:buChar char="•"/>
            </a:pPr>
            <a:r>
              <a:rPr lang="da-DK" dirty="0">
                <a:solidFill>
                  <a:schemeClr val="tx1"/>
                </a:solidFill>
              </a:rPr>
              <a:t>Forsikringen er </a:t>
            </a:r>
            <a:r>
              <a:rPr lang="da-DK" dirty="0" err="1">
                <a:solidFill>
                  <a:schemeClr val="tx1"/>
                </a:solidFill>
              </a:rPr>
              <a:t>sumløs</a:t>
            </a:r>
            <a:r>
              <a:rPr lang="da-DK" dirty="0">
                <a:solidFill>
                  <a:schemeClr val="tx1"/>
                </a:solidFill>
              </a:rPr>
              <a:t> – dvs. at alt indbo er dækket med et fast beløb, så man behøver ikke tage stilling til, hvor meget ens ting samlet er værd eller spekulere over, om man er underforsikret.</a:t>
            </a:r>
          </a:p>
          <a:p>
            <a:pPr marL="171450" indent="-171450">
              <a:buFont typeface="Arial" panose="020B0604020202020204" pitchFamily="34" charset="0"/>
              <a:buChar char="•"/>
            </a:pPr>
            <a:endParaRPr lang="da-DK" dirty="0">
              <a:solidFill>
                <a:schemeClr val="tx1"/>
              </a:solidFill>
            </a:endParaRPr>
          </a:p>
          <a:p>
            <a:pPr marL="171450" indent="-171450">
              <a:buFont typeface="Arial" panose="020B0604020202020204" pitchFamily="34" charset="0"/>
              <a:buChar char="•"/>
            </a:pPr>
            <a:r>
              <a:rPr lang="da-DK" dirty="0">
                <a:solidFill>
                  <a:schemeClr val="tx1"/>
                </a:solidFill>
              </a:rPr>
              <a:t>Forsikringen har som udgangspunkt 0 kr. i selvrisiko.</a:t>
            </a:r>
          </a:p>
          <a:p>
            <a:pPr marL="171450" indent="-171450">
              <a:buFont typeface="Arial" panose="020B0604020202020204" pitchFamily="34" charset="0"/>
              <a:buChar char="•"/>
            </a:pPr>
            <a:endParaRPr lang="da-DK" dirty="0">
              <a:solidFill>
                <a:schemeClr val="tx1"/>
              </a:solidFill>
            </a:endParaRPr>
          </a:p>
          <a:p>
            <a:pPr marL="171450" indent="-171450">
              <a:buFont typeface="Arial" panose="020B0604020202020204" pitchFamily="34" charset="0"/>
              <a:buChar char="•"/>
            </a:pPr>
            <a:r>
              <a:rPr lang="da-DK" dirty="0">
                <a:solidFill>
                  <a:schemeClr val="tx1"/>
                </a:solidFill>
              </a:rPr>
              <a:t>Og så giver indboforsikringen adgang til en række attraktive fordele, fx hotlinen ”Tryg i Livet”, hvor man kan få professionel hjælp og vejledning, hvis man kæmper med fx angst, stress, fysisk sygdom , hvis man står i en svær skilsmisse eller på andre måder er udfordret i hverdagen. En anden fordel er, at man kan få hjælp, hvis man er udsat for ID-tyveri. Der er også mulighed for gode rabatter på fx boligalarmer, vindueslåse mv.</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C71C3-C77A-4D7E-99C1-7BC9C0474A8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249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altLang="da-DK" b="0" dirty="0">
                <a:solidFill>
                  <a:schemeClr val="tx1"/>
                </a:solidFill>
              </a:rPr>
              <a:t>Vores bilforsikring er sammensat, så den er nem at tilpasse præcis efter jeres behov. Som udgangspunkt kan I vælge mellem 3 pakker, men det er altid muligt at justere, så I får netop de dækninger, I ønsker. I kan altid sammensætte en attraktiv forsikringspakke – uanset om I ejer eller leaser jeres bil, og om det er en benzin-/dieselbil eller en el-/hybridbil.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altLang="da-DK"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altLang="da-DK" b="0" dirty="0">
                <a:solidFill>
                  <a:schemeClr val="tx1"/>
                </a:solidFill>
              </a:rPr>
              <a:t>Både vores bilforsikring og</a:t>
            </a:r>
            <a:r>
              <a:rPr lang="da-DK" altLang="da-DK" dirty="0">
                <a:solidFill>
                  <a:schemeClr val="tx1"/>
                </a:solidFill>
              </a:rPr>
              <a:t> elbilforsikring blev i juni 2024 kåret som ”Bedst i test” af Forbrugerrådet TÆNK. For elbilforsikringens vedkommende er det tredje gang i træk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altLang="da-DK"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altLang="da-DK" b="0" dirty="0">
                <a:solidFill>
                  <a:schemeClr val="tx1"/>
                </a:solidFill>
              </a:rPr>
              <a:t>Og som noget nyt kan vi nu også for kun 12 kr./md. tilbyde en trailerdækning, som dækker skader på traileren, også hvis I har lejet eller lånt den.</a:t>
            </a:r>
          </a:p>
          <a:p>
            <a:pPr>
              <a:buFont typeface="Arial" panose="020B0604020202020204" pitchFamily="34" charset="0"/>
              <a:buNone/>
              <a:defRPr/>
            </a:pPr>
            <a:endParaRPr lang="da-DK" altLang="da-DK" b="0" dirty="0">
              <a:solidFill>
                <a:schemeClr val="tx1"/>
              </a:solidFill>
            </a:endParaRPr>
          </a:p>
          <a:p>
            <a:pPr>
              <a:buFont typeface="Arial" panose="020B0604020202020204" pitchFamily="34" charset="0"/>
              <a:buNone/>
              <a:defRPr/>
            </a:pPr>
            <a:r>
              <a:rPr lang="da-DK" altLang="da-DK" dirty="0">
                <a:solidFill>
                  <a:schemeClr val="tx1"/>
                </a:solidFill>
              </a:rPr>
              <a:t>Som barn af en TJM-kunde får man 15% rabat på sin første bilforsikring, når man er under 25 år. Og når man fylder 25 år, bliver man automatisk elitebilist og får samme attraktive vilkår som mere erfarne bilister.</a:t>
            </a:r>
          </a:p>
          <a:p>
            <a:pPr>
              <a:buFont typeface="Arial" panose="020B0604020202020204" pitchFamily="34" charset="0"/>
              <a:buNone/>
              <a:defRPr/>
            </a:pPr>
            <a:endParaRPr lang="da-DK" altLang="da-DK" dirty="0">
              <a:solidFill>
                <a:schemeClr val="tx1"/>
              </a:solidFill>
            </a:endParaRPr>
          </a:p>
          <a:p>
            <a:pPr>
              <a:buFont typeface="Arial" panose="020B0604020202020204" pitchFamily="34" charset="0"/>
              <a:buNone/>
              <a:defRPr/>
            </a:pPr>
            <a:endParaRPr lang="da-DK" altLang="da-DK" dirty="0">
              <a:solidFill>
                <a:schemeClr val="tx1"/>
              </a:solidFill>
            </a:endParaRPr>
          </a:p>
          <a:p>
            <a:pPr>
              <a:buFont typeface="Arial" panose="020B0604020202020204" pitchFamily="34" charset="0"/>
              <a:buNone/>
              <a:defRPr/>
            </a:pPr>
            <a:endParaRPr lang="da-DK" altLang="da-DK" dirty="0">
              <a:solidFill>
                <a:schemeClr val="tx1"/>
              </a:solidFill>
            </a:endParaRPr>
          </a:p>
          <a:p>
            <a:pPr>
              <a:buFont typeface="Arial" panose="020B0604020202020204" pitchFamily="34" charset="0"/>
              <a:buNone/>
              <a:defRPr/>
            </a:pPr>
            <a:endParaRPr lang="da-DK" altLang="da-DK" dirty="0">
              <a:solidFill>
                <a:schemeClr val="tx1"/>
              </a:solidFill>
            </a:endParaRPr>
          </a:p>
          <a:p>
            <a:pPr marL="0" indent="0">
              <a:buFont typeface="Arial" panose="020B0604020202020204" pitchFamily="34" charset="0"/>
              <a:buNone/>
            </a:pPr>
            <a:endParaRPr lang="da-DK" dirty="0"/>
          </a:p>
        </p:txBody>
      </p:sp>
      <p:sp>
        <p:nvSpPr>
          <p:cNvPr id="4" name="Pladsholder til slidenummer 3"/>
          <p:cNvSpPr>
            <a:spLocks noGrp="1"/>
          </p:cNvSpPr>
          <p:nvPr>
            <p:ph type="sldNum" sz="quarter" idx="5"/>
          </p:nvPr>
        </p:nvSpPr>
        <p:spPr/>
        <p:txBody>
          <a:bodyPr/>
          <a:lstStyle/>
          <a:p>
            <a:fld id="{083C71C3-C77A-4D7E-99C1-7BC9C0474A89}" type="slidenum">
              <a:rPr lang="da-DK" smtClean="0"/>
              <a:t>25</a:t>
            </a:fld>
            <a:endParaRPr lang="da-DK"/>
          </a:p>
        </p:txBody>
      </p:sp>
    </p:spTree>
    <p:extLst>
      <p:ext uri="{BB962C8B-B14F-4D97-AF65-F5344CB8AC3E}">
        <p14:creationId xmlns:p14="http://schemas.microsoft.com/office/powerpoint/2010/main" val="1095833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solidFill>
                  <a:schemeClr val="tx1"/>
                </a:solidFill>
              </a:rPr>
              <a:t>Indboforsikringen er relevant for alle – bl.a. fordi den indeholder den vigtige ansvarsforsikring, som dækker, hvis man ved et uheld kommer til at skade andre eller deres ting.</a:t>
            </a:r>
          </a:p>
          <a:p>
            <a:pPr marL="0" indent="0">
              <a:buFont typeface="Arial" panose="020B0604020202020204" pitchFamily="34" charset="0"/>
              <a:buNone/>
            </a:pPr>
            <a:endParaRPr lang="da-DK" dirty="0">
              <a:solidFill>
                <a:schemeClr val="tx1"/>
              </a:solidFill>
            </a:endParaRPr>
          </a:p>
          <a:p>
            <a:pPr marL="171450" indent="-171450">
              <a:buFont typeface="Arial" panose="020B0604020202020204" pitchFamily="34" charset="0"/>
              <a:buChar char="•"/>
            </a:pPr>
            <a:r>
              <a:rPr lang="da-DK" dirty="0">
                <a:solidFill>
                  <a:schemeClr val="tx1"/>
                </a:solidFill>
              </a:rPr>
              <a:t>Forsikringen dækker ens egne ting ved fx brand, vand- og vejrskader og tyveri og hærværk. Derudover dækker indboforsikringen også altid psykologisk krisehjælp og retshjælp. </a:t>
            </a:r>
          </a:p>
          <a:p>
            <a:pPr marL="171450" indent="-171450">
              <a:buFont typeface="Arial" panose="020B0604020202020204" pitchFamily="34" charset="0"/>
              <a:buChar char="•"/>
            </a:pPr>
            <a:endParaRPr lang="da-DK" dirty="0">
              <a:solidFill>
                <a:schemeClr val="tx1"/>
              </a:solidFill>
            </a:endParaRPr>
          </a:p>
          <a:p>
            <a:pPr marL="171450" indent="-171450">
              <a:buFont typeface="Arial" panose="020B0604020202020204" pitchFamily="34" charset="0"/>
              <a:buChar char="•"/>
            </a:pPr>
            <a:r>
              <a:rPr lang="da-DK" dirty="0">
                <a:solidFill>
                  <a:schemeClr val="tx1"/>
                </a:solidFill>
              </a:rPr>
              <a:t>Den dækker alle i husstanden (også delebørn og ægtefælle/samlever i plejebolig).</a:t>
            </a:r>
          </a:p>
          <a:p>
            <a:pPr marL="171450" indent="-171450">
              <a:buFont typeface="Arial" panose="020B0604020202020204" pitchFamily="34" charset="0"/>
              <a:buChar char="•"/>
            </a:pPr>
            <a:endParaRPr lang="da-DK" dirty="0">
              <a:solidFill>
                <a:schemeClr val="tx1"/>
              </a:solidFill>
            </a:endParaRPr>
          </a:p>
          <a:p>
            <a:pPr marL="171450" indent="-171450">
              <a:buFont typeface="Arial" panose="020B0604020202020204" pitchFamily="34" charset="0"/>
              <a:buChar char="•"/>
            </a:pPr>
            <a:r>
              <a:rPr lang="da-DK" dirty="0">
                <a:solidFill>
                  <a:schemeClr val="tx1"/>
                </a:solidFill>
              </a:rPr>
              <a:t>Forsikringen er </a:t>
            </a:r>
            <a:r>
              <a:rPr lang="da-DK" dirty="0" err="1">
                <a:solidFill>
                  <a:schemeClr val="tx1"/>
                </a:solidFill>
              </a:rPr>
              <a:t>sumløs</a:t>
            </a:r>
            <a:r>
              <a:rPr lang="da-DK" dirty="0">
                <a:solidFill>
                  <a:schemeClr val="tx1"/>
                </a:solidFill>
              </a:rPr>
              <a:t> – dvs. at alt indbo er dækket med et fast beløb, så man behøver ikke tage stilling til, hvor meget ens ting samlet er værd eller spekulere over, om man er underforsikret.</a:t>
            </a:r>
          </a:p>
          <a:p>
            <a:pPr marL="171450" indent="-171450">
              <a:buFont typeface="Arial" panose="020B0604020202020204" pitchFamily="34" charset="0"/>
              <a:buChar char="•"/>
            </a:pPr>
            <a:endParaRPr lang="da-DK" dirty="0">
              <a:solidFill>
                <a:schemeClr val="tx1"/>
              </a:solidFill>
            </a:endParaRPr>
          </a:p>
          <a:p>
            <a:pPr marL="171450" indent="-171450">
              <a:buFont typeface="Arial" panose="020B0604020202020204" pitchFamily="34" charset="0"/>
              <a:buChar char="•"/>
            </a:pPr>
            <a:r>
              <a:rPr lang="da-DK" dirty="0">
                <a:solidFill>
                  <a:schemeClr val="tx1"/>
                </a:solidFill>
              </a:rPr>
              <a:t>Forsikringen har som udgangspunkt 0 kr. i selvrisiko.</a:t>
            </a:r>
          </a:p>
          <a:p>
            <a:pPr marL="171450" indent="-171450">
              <a:buFont typeface="Arial" panose="020B0604020202020204" pitchFamily="34" charset="0"/>
              <a:buChar char="•"/>
            </a:pPr>
            <a:endParaRPr lang="da-DK" dirty="0">
              <a:solidFill>
                <a:schemeClr val="tx1"/>
              </a:solidFill>
            </a:endParaRPr>
          </a:p>
          <a:p>
            <a:pPr marL="171450" indent="-171450">
              <a:buFont typeface="Arial" panose="020B0604020202020204" pitchFamily="34" charset="0"/>
              <a:buChar char="•"/>
            </a:pPr>
            <a:r>
              <a:rPr lang="da-DK" dirty="0">
                <a:solidFill>
                  <a:schemeClr val="tx1"/>
                </a:solidFill>
              </a:rPr>
              <a:t>Og så giver indboforsikringen adgang til en række attraktive fordele, fx hotlinen ”Tryg i Livet”, hvor man kan få professionel hjælp og vejledning, hvis man kæmper med fx angst, stress, fysisk sygdom , hvis man står i en svær skilsmisse eller på andre måder er udfordret i hverdagen. En anden fordel er, at man kan få hjælp, hvis man er udsat for ID-tyveri. Der er også mulighed for gode rabatter på fx boligalarmer, vindueslåse mv.</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C71C3-C77A-4D7E-99C1-7BC9C0474A8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12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solidFill>
                  <a:schemeClr val="tx1"/>
                </a:solidFill>
              </a:rPr>
              <a:t>Vores personforsikring er den moderne og forbedrede afløser for den velkendte ulykkesforsikring. Den dækker hele døgnet rundt og kan udvides med tand-, sygdoms- og sundhedsforsikring.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ltLang="da-DK" dirty="0">
              <a:solidFill>
                <a:schemeClr val="tx1"/>
              </a:solidFill>
            </a:endParaRPr>
          </a:p>
          <a:p>
            <a:r>
              <a:rPr lang="da-DK" altLang="da-DK" dirty="0">
                <a:solidFill>
                  <a:schemeClr val="tx1"/>
                </a:solidFill>
              </a:rPr>
              <a:t>En personforsikring:</a:t>
            </a:r>
          </a:p>
          <a:p>
            <a:pPr marL="171450" indent="-171450">
              <a:buFont typeface="Arial" panose="020B0604020202020204" pitchFamily="34" charset="0"/>
              <a:buChar char="•"/>
            </a:pPr>
            <a:r>
              <a:rPr lang="da-DK" altLang="da-DK" b="0" dirty="0">
                <a:solidFill>
                  <a:schemeClr val="tx1"/>
                </a:solidFill>
              </a:rPr>
              <a:t>Indeholder altid ulykkesforsikring, som </a:t>
            </a:r>
            <a:r>
              <a:rPr lang="da-DK" altLang="da-DK" dirty="0">
                <a:solidFill>
                  <a:schemeClr val="tx1"/>
                </a:solidFill>
              </a:rPr>
              <a:t>dækker døgnet rundt, hvis man som følge af en ulykke får et fysisk varigt mén med en </a:t>
            </a:r>
            <a:r>
              <a:rPr lang="da-DK" altLang="da-DK" dirty="0" err="1">
                <a:solidFill>
                  <a:schemeClr val="tx1"/>
                </a:solidFill>
              </a:rPr>
              <a:t>méngrad</a:t>
            </a:r>
            <a:r>
              <a:rPr lang="da-DK" altLang="da-DK" dirty="0">
                <a:solidFill>
                  <a:schemeClr val="tx1"/>
                </a:solidFill>
              </a:rPr>
              <a:t> på mindst 5%. </a:t>
            </a:r>
          </a:p>
          <a:p>
            <a:pPr marL="171450" indent="-171450">
              <a:buFont typeface="Arial" panose="020B0604020202020204" pitchFamily="34" charset="0"/>
              <a:buChar char="•"/>
            </a:pPr>
            <a:r>
              <a:rPr lang="da-DK" altLang="da-DK" dirty="0">
                <a:solidFill>
                  <a:schemeClr val="tx1"/>
                </a:solidFill>
              </a:rPr>
              <a:t>Dækker også psykisk varigt mén som følge af en ulykke samt behandlingsudgifter hos psykolog, fysioterapeut, kiropraktor, zoneterapeut og akupunktør efter en dækningsberettiget ulykke. </a:t>
            </a:r>
          </a:p>
          <a:p>
            <a:pPr marL="171450" indent="-171450">
              <a:buFont typeface="Arial" panose="020B0604020202020204" pitchFamily="34" charset="0"/>
              <a:buChar char="•"/>
            </a:pPr>
            <a:r>
              <a:rPr lang="da-DK" altLang="da-DK" dirty="0">
                <a:solidFill>
                  <a:schemeClr val="tx1"/>
                </a:solidFill>
              </a:rPr>
              <a:t>Dækker altid ved skader i forbindelse med farlig sport eller ved kørsel på motorcykel.</a:t>
            </a:r>
          </a:p>
          <a:p>
            <a:pPr marL="171450" indent="-171450">
              <a:buFont typeface="Arial" panose="020B0604020202020204" pitchFamily="34" charset="0"/>
              <a:buChar char="•"/>
            </a:pPr>
            <a:r>
              <a:rPr lang="da-DK" altLang="da-DK" dirty="0">
                <a:solidFill>
                  <a:schemeClr val="tx1"/>
                </a:solidFill>
              </a:rPr>
              <a:t>Dækker også, hvis man dør som følge af en ulykke. God hjælp til de nærmeste i en svær tid.</a:t>
            </a:r>
          </a:p>
          <a:p>
            <a:pPr marL="171450" indent="-171450">
              <a:buFont typeface="Arial" panose="020B0604020202020204" pitchFamily="34" charset="0"/>
              <a:buChar char="•"/>
            </a:pPr>
            <a:endParaRPr lang="da-DK" altLang="da-DK" dirty="0">
              <a:solidFill>
                <a:schemeClr val="tx1"/>
              </a:solidFill>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altLang="da-DK" dirty="0">
                <a:solidFill>
                  <a:schemeClr val="tx1"/>
                </a:solidFill>
              </a:rPr>
              <a:t>Personforsikringen har tilknyttet en særlig service, Tryg Pårørende, som er en gratis hotline, hvor man kan få hjælp og rådgivning, hvis man er pårørende til en alvorligt syg person – det kan fx være hjælpe til at navigere i sundhedssystemet, ansøge om hjemmehjælp, medicin og hjælpemidler og at få overblik over patientrettigheder og tilbud fra patientforeninger. Man kan også som pårørende få hjælp i forbindelse med stress. Tryg Pårørende giver desuden  mulighed for at tilkøbe ekstra hjælp i hjemmet, fx i forbindelse med pasning af alvorligt syge og døende.</a:t>
            </a:r>
          </a:p>
          <a:p>
            <a:endParaRPr lang="da-DK" dirty="0">
              <a:solidFill>
                <a:schemeClr val="tx1"/>
              </a:solidFill>
            </a:endParaRPr>
          </a:p>
          <a:p>
            <a:r>
              <a:rPr lang="da-DK" dirty="0">
                <a:solidFill>
                  <a:schemeClr val="tx1"/>
                </a:solidFill>
              </a:rPr>
              <a:t>I november 2023 blev </a:t>
            </a:r>
            <a:r>
              <a:rPr lang="da-DK" dirty="0" err="1">
                <a:solidFill>
                  <a:schemeClr val="tx1"/>
                </a:solidFill>
              </a:rPr>
              <a:t>TJM’s</a:t>
            </a:r>
            <a:r>
              <a:rPr lang="da-DK" dirty="0">
                <a:solidFill>
                  <a:schemeClr val="tx1"/>
                </a:solidFill>
              </a:rPr>
              <a:t> ulykkesforsikring tildelt et ”Anbefaler” af Forbrugerrådet TÆNK. I bedømmelsen hedder det bl.a., at </a:t>
            </a:r>
            <a:r>
              <a:rPr lang="da-DK" sz="1800" dirty="0">
                <a:effectLst/>
                <a:latin typeface="Verdana" panose="020B0604030504040204" pitchFamily="34" charset="0"/>
                <a:ea typeface="Calibri" panose="020F0502020204030204" pitchFamily="34" charset="0"/>
                <a:cs typeface="Calibri" panose="020F0502020204030204" pitchFamily="34" charset="0"/>
              </a:rPr>
              <a:t>”TJM Forsikring er billigst i testen, og har samtidig en god og meget fornuftig dækning”. </a:t>
            </a:r>
            <a:endParaRPr lang="da-DK" dirty="0">
              <a:solidFill>
                <a:schemeClr val="tx1"/>
              </a:solidFill>
            </a:endParaRPr>
          </a:p>
          <a:p>
            <a:pPr marL="0" indent="0">
              <a:buFont typeface="Arial" panose="020B0604020202020204" pitchFamily="34" charset="0"/>
              <a:buNone/>
            </a:pPr>
            <a:endParaRPr lang="da-DK" dirty="0"/>
          </a:p>
        </p:txBody>
      </p:sp>
      <p:sp>
        <p:nvSpPr>
          <p:cNvPr id="4" name="Pladsholder til slidenummer 3"/>
          <p:cNvSpPr>
            <a:spLocks noGrp="1"/>
          </p:cNvSpPr>
          <p:nvPr>
            <p:ph type="sldNum" sz="quarter" idx="5"/>
          </p:nvPr>
        </p:nvSpPr>
        <p:spPr/>
        <p:txBody>
          <a:bodyPr/>
          <a:lstStyle/>
          <a:p>
            <a:fld id="{083C71C3-C77A-4D7E-99C1-7BC9C0474A89}" type="slidenum">
              <a:rPr lang="da-DK" smtClean="0"/>
              <a:t>27</a:t>
            </a:fld>
            <a:endParaRPr lang="da-DK"/>
          </a:p>
        </p:txBody>
      </p:sp>
    </p:spTree>
    <p:extLst>
      <p:ext uri="{BB962C8B-B14F-4D97-AF65-F5344CB8AC3E}">
        <p14:creationId xmlns:p14="http://schemas.microsoft.com/office/powerpoint/2010/main" val="932942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1384C5E-DB72-46FC-BE7C-E3CC67CEF974}" type="slidenum">
              <a:rPr lang="da-DK" smtClean="0"/>
              <a:t>2</a:t>
            </a:fld>
            <a:endParaRPr lang="da-DK"/>
          </a:p>
        </p:txBody>
      </p:sp>
    </p:spTree>
    <p:extLst>
      <p:ext uri="{BB962C8B-B14F-4D97-AF65-F5344CB8AC3E}">
        <p14:creationId xmlns:p14="http://schemas.microsoft.com/office/powerpoint/2010/main" val="4271991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98EBFF6-8544-4D9B-B2D8-7590813C9F1A}" type="slidenum">
              <a:rPr lang="da-DK" smtClean="0"/>
              <a:t>28</a:t>
            </a:fld>
            <a:endParaRPr lang="da-DK"/>
          </a:p>
        </p:txBody>
      </p:sp>
    </p:spTree>
    <p:extLst>
      <p:ext uri="{BB962C8B-B14F-4D97-AF65-F5344CB8AC3E}">
        <p14:creationId xmlns:p14="http://schemas.microsoft.com/office/powerpoint/2010/main" val="399009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8B2A2-7F38-AC53-F1E2-A28041E8C0D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760CF50-A3C4-70CF-6760-B734DDE3B6D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5032A21-F74A-791B-3AF1-CC6CD6C9C9E6}"/>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7450D2A1-A5D3-824B-705E-DB1270089203}"/>
              </a:ext>
            </a:extLst>
          </p:cNvPr>
          <p:cNvSpPr>
            <a:spLocks noGrp="1"/>
          </p:cNvSpPr>
          <p:nvPr>
            <p:ph type="sldNum" sz="quarter" idx="5"/>
          </p:nvPr>
        </p:nvSpPr>
        <p:spPr/>
        <p:txBody>
          <a:bodyPr/>
          <a:lstStyle/>
          <a:p>
            <a:fld id="{71384C5E-DB72-46FC-BE7C-E3CC67CEF974}" type="slidenum">
              <a:rPr lang="da-DK" smtClean="0"/>
              <a:t>29</a:t>
            </a:fld>
            <a:endParaRPr lang="da-DK"/>
          </a:p>
        </p:txBody>
      </p:sp>
    </p:spTree>
    <p:extLst>
      <p:ext uri="{BB962C8B-B14F-4D97-AF65-F5344CB8AC3E}">
        <p14:creationId xmlns:p14="http://schemas.microsoft.com/office/powerpoint/2010/main" val="986504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67BFD3A-E21F-4132-9B52-48020257571C}" type="slidenum">
              <a:rPr lang="da-DK" smtClean="0"/>
              <a:t>30</a:t>
            </a:fld>
            <a:endParaRPr lang="da-DK"/>
          </a:p>
        </p:txBody>
      </p:sp>
    </p:spTree>
    <p:extLst>
      <p:ext uri="{BB962C8B-B14F-4D97-AF65-F5344CB8AC3E}">
        <p14:creationId xmlns:p14="http://schemas.microsoft.com/office/powerpoint/2010/main" val="3388064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58B8C-8EED-2BEC-1FA8-22FF1D84089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F628688-8F20-6AF8-DE08-0419A7BBC6D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89BFC5C-8966-9F5D-3AAF-E93D24FD0508}"/>
              </a:ext>
            </a:extLst>
          </p:cNvPr>
          <p:cNvSpPr>
            <a:spLocks noGrp="1"/>
          </p:cNvSpPr>
          <p:nvPr>
            <p:ph type="body" idx="1"/>
          </p:nvPr>
        </p:nvSpPr>
        <p:spPr/>
        <p:txBody>
          <a:bodyPr/>
          <a:lstStyle/>
          <a:p>
            <a:r>
              <a:rPr lang="da-DK" dirty="0"/>
              <a:t>Fremover fokuserer </a:t>
            </a:r>
            <a:r>
              <a:rPr lang="da-DK" dirty="0" err="1"/>
              <a:t>FTR’erne</a:t>
            </a:r>
            <a:r>
              <a:rPr lang="da-DK" dirty="0"/>
              <a:t> kun på nyansatte samt de tillidsvalgtes tillæg. </a:t>
            </a:r>
          </a:p>
          <a:p>
            <a:endParaRPr lang="da-DK" dirty="0"/>
          </a:p>
        </p:txBody>
      </p:sp>
      <p:sp>
        <p:nvSpPr>
          <p:cNvPr id="4" name="Pladsholder til slidenummer 3">
            <a:extLst>
              <a:ext uri="{FF2B5EF4-FFF2-40B4-BE49-F238E27FC236}">
                <a16:creationId xmlns:a16="http://schemas.microsoft.com/office/drawing/2014/main" id="{DD64F1B5-2E6E-A58A-AA3F-9028408C790A}"/>
              </a:ext>
            </a:extLst>
          </p:cNvPr>
          <p:cNvSpPr>
            <a:spLocks noGrp="1"/>
          </p:cNvSpPr>
          <p:nvPr>
            <p:ph type="sldNum" sz="quarter" idx="5"/>
          </p:nvPr>
        </p:nvSpPr>
        <p:spPr/>
        <p:txBody>
          <a:bodyPr/>
          <a:lstStyle/>
          <a:p>
            <a:fld id="{F67BFD3A-E21F-4132-9B52-48020257571C}" type="slidenum">
              <a:rPr lang="da-DK" smtClean="0"/>
              <a:t>31</a:t>
            </a:fld>
            <a:endParaRPr lang="da-DK"/>
          </a:p>
        </p:txBody>
      </p:sp>
    </p:spTree>
    <p:extLst>
      <p:ext uri="{BB962C8B-B14F-4D97-AF65-F5344CB8AC3E}">
        <p14:creationId xmlns:p14="http://schemas.microsoft.com/office/powerpoint/2010/main" val="2225113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Evt. lavet som </a:t>
            </a:r>
            <a:r>
              <a:rPr lang="da-DK" dirty="0" err="1"/>
              <a:t>pollev</a:t>
            </a:r>
            <a:r>
              <a:rPr lang="da-DK" dirty="0"/>
              <a:t>. eller anden elektronisk afstemning </a:t>
            </a:r>
          </a:p>
          <a:p>
            <a:endParaRPr lang="da-DK" dirty="0"/>
          </a:p>
        </p:txBody>
      </p:sp>
      <p:sp>
        <p:nvSpPr>
          <p:cNvPr id="4" name="Pladsholder til slidenummer 3"/>
          <p:cNvSpPr>
            <a:spLocks noGrp="1"/>
          </p:cNvSpPr>
          <p:nvPr>
            <p:ph type="sldNum" sz="quarter" idx="5"/>
          </p:nvPr>
        </p:nvSpPr>
        <p:spPr/>
        <p:txBody>
          <a:bodyPr/>
          <a:lstStyle/>
          <a:p>
            <a:fld id="{F67BFD3A-E21F-4132-9B52-48020257571C}" type="slidenum">
              <a:rPr lang="da-DK" smtClean="0"/>
              <a:t>32</a:t>
            </a:fld>
            <a:endParaRPr lang="da-DK"/>
          </a:p>
        </p:txBody>
      </p:sp>
    </p:spTree>
    <p:extLst>
      <p:ext uri="{BB962C8B-B14F-4D97-AF65-F5344CB8AC3E}">
        <p14:creationId xmlns:p14="http://schemas.microsoft.com/office/powerpoint/2010/main" val="4030493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AB19D-259F-284F-BE18-9D61C772573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18EDE4B-80CD-8DD1-14FF-0933811140E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3CA2497-B1F7-2D1A-7D23-818C0381496F}"/>
              </a:ext>
            </a:extLst>
          </p:cNvPr>
          <p:cNvSpPr>
            <a:spLocks noGrp="1"/>
          </p:cNvSpPr>
          <p:nvPr>
            <p:ph type="body" idx="1"/>
          </p:nvPr>
        </p:nvSpPr>
        <p:spPr/>
        <p:txBody>
          <a:bodyPr/>
          <a:lstStyle/>
          <a:p>
            <a:r>
              <a:rPr lang="da-DK" dirty="0"/>
              <a:t>Læses op og efterfølgende kort drøftelse ved bordene </a:t>
            </a:r>
          </a:p>
        </p:txBody>
      </p:sp>
      <p:sp>
        <p:nvSpPr>
          <p:cNvPr id="4" name="Pladsholder til slidenummer 3">
            <a:extLst>
              <a:ext uri="{FF2B5EF4-FFF2-40B4-BE49-F238E27FC236}">
                <a16:creationId xmlns:a16="http://schemas.microsoft.com/office/drawing/2014/main" id="{4438F8A8-4616-174C-F133-43939ABDA34B}"/>
              </a:ext>
            </a:extLst>
          </p:cNvPr>
          <p:cNvSpPr>
            <a:spLocks noGrp="1"/>
          </p:cNvSpPr>
          <p:nvPr>
            <p:ph type="sldNum" sz="quarter" idx="5"/>
          </p:nvPr>
        </p:nvSpPr>
        <p:spPr/>
        <p:txBody>
          <a:bodyPr/>
          <a:lstStyle/>
          <a:p>
            <a:fld id="{F67BFD3A-E21F-4132-9B52-48020257571C}" type="slidenum">
              <a:rPr lang="da-DK" smtClean="0"/>
              <a:t>33</a:t>
            </a:fld>
            <a:endParaRPr lang="da-DK"/>
          </a:p>
        </p:txBody>
      </p:sp>
    </p:spTree>
    <p:extLst>
      <p:ext uri="{BB962C8B-B14F-4D97-AF65-F5344CB8AC3E}">
        <p14:creationId xmlns:p14="http://schemas.microsoft.com/office/powerpoint/2010/main" val="1685498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Læses op og efterfølgende kort drøftelse ved bordene </a:t>
            </a:r>
          </a:p>
        </p:txBody>
      </p:sp>
      <p:sp>
        <p:nvSpPr>
          <p:cNvPr id="4" name="Pladsholder til slidenummer 3"/>
          <p:cNvSpPr>
            <a:spLocks noGrp="1"/>
          </p:cNvSpPr>
          <p:nvPr>
            <p:ph type="sldNum" sz="quarter" idx="5"/>
          </p:nvPr>
        </p:nvSpPr>
        <p:spPr/>
        <p:txBody>
          <a:bodyPr/>
          <a:lstStyle/>
          <a:p>
            <a:fld id="{F67BFD3A-E21F-4132-9B52-48020257571C}" type="slidenum">
              <a:rPr lang="da-DK" smtClean="0"/>
              <a:t>34</a:t>
            </a:fld>
            <a:endParaRPr lang="da-DK"/>
          </a:p>
        </p:txBody>
      </p:sp>
    </p:spTree>
    <p:extLst>
      <p:ext uri="{BB962C8B-B14F-4D97-AF65-F5344CB8AC3E}">
        <p14:creationId xmlns:p14="http://schemas.microsoft.com/office/powerpoint/2010/main" val="1500132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7C7AB-DD0D-7A4B-B243-5E4A0718646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E7295EB-E95E-D6FE-9056-471B62FF6BD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E8410F7-EBF4-30CA-A432-79569DB3AB35}"/>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0C11E80D-25A2-F5D7-33EE-B371F54F73DD}"/>
              </a:ext>
            </a:extLst>
          </p:cNvPr>
          <p:cNvSpPr>
            <a:spLocks noGrp="1"/>
          </p:cNvSpPr>
          <p:nvPr>
            <p:ph type="sldNum" sz="quarter" idx="5"/>
          </p:nvPr>
        </p:nvSpPr>
        <p:spPr/>
        <p:txBody>
          <a:bodyPr/>
          <a:lstStyle/>
          <a:p>
            <a:fld id="{71384C5E-DB72-46FC-BE7C-E3CC67CEF974}" type="slidenum">
              <a:rPr lang="da-DK" smtClean="0"/>
              <a:t>35</a:t>
            </a:fld>
            <a:endParaRPr lang="da-DK"/>
          </a:p>
        </p:txBody>
      </p:sp>
    </p:spTree>
    <p:extLst>
      <p:ext uri="{BB962C8B-B14F-4D97-AF65-F5344CB8AC3E}">
        <p14:creationId xmlns:p14="http://schemas.microsoft.com/office/powerpoint/2010/main" val="1045950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3C642-D43B-7256-093E-DFCEFFB2C73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8CF7374-7586-24F5-4C32-2714629917A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FE4159C-C795-AE78-561D-A27D829FBBA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E864E57A-F756-A01C-EEC5-DB9B0D4C149C}"/>
              </a:ext>
            </a:extLst>
          </p:cNvPr>
          <p:cNvSpPr>
            <a:spLocks noGrp="1"/>
          </p:cNvSpPr>
          <p:nvPr>
            <p:ph type="sldNum" sz="quarter" idx="5"/>
          </p:nvPr>
        </p:nvSpPr>
        <p:spPr/>
        <p:txBody>
          <a:bodyPr/>
          <a:lstStyle/>
          <a:p>
            <a:fld id="{71384C5E-DB72-46FC-BE7C-E3CC67CEF974}" type="slidenum">
              <a:rPr lang="da-DK" smtClean="0"/>
              <a:t>36</a:t>
            </a:fld>
            <a:endParaRPr lang="da-DK"/>
          </a:p>
        </p:txBody>
      </p:sp>
    </p:spTree>
    <p:extLst>
      <p:ext uri="{BB962C8B-B14F-4D97-AF65-F5344CB8AC3E}">
        <p14:creationId xmlns:p14="http://schemas.microsoft.com/office/powerpoint/2010/main" val="3377650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AC1E5-A23E-1185-E217-89FC9E6DAF4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9167221-8A6A-9C45-1C63-EF1217E8306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9D383E4-FA42-6BFE-C54B-6F6B6D34A0A3}"/>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9DD7445A-51F0-5BBC-72D8-DEA2FCB1B9F6}"/>
              </a:ext>
            </a:extLst>
          </p:cNvPr>
          <p:cNvSpPr>
            <a:spLocks noGrp="1"/>
          </p:cNvSpPr>
          <p:nvPr>
            <p:ph type="sldNum" sz="quarter" idx="5"/>
          </p:nvPr>
        </p:nvSpPr>
        <p:spPr/>
        <p:txBody>
          <a:bodyPr/>
          <a:lstStyle/>
          <a:p>
            <a:fld id="{71384C5E-DB72-46FC-BE7C-E3CC67CEF974}" type="slidenum">
              <a:rPr lang="da-DK" smtClean="0"/>
              <a:t>37</a:t>
            </a:fld>
            <a:endParaRPr lang="da-DK"/>
          </a:p>
        </p:txBody>
      </p:sp>
    </p:spTree>
    <p:extLst>
      <p:ext uri="{BB962C8B-B14F-4D97-AF65-F5344CB8AC3E}">
        <p14:creationId xmlns:p14="http://schemas.microsoft.com/office/powerpoint/2010/main" val="193769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1384C5E-DB72-46FC-BE7C-E3CC67CEF974}" type="slidenum">
              <a:rPr lang="da-DK" smtClean="0"/>
              <a:t>3</a:t>
            </a:fld>
            <a:endParaRPr lang="da-DK"/>
          </a:p>
        </p:txBody>
      </p:sp>
    </p:spTree>
    <p:extLst>
      <p:ext uri="{BB962C8B-B14F-4D97-AF65-F5344CB8AC3E}">
        <p14:creationId xmlns:p14="http://schemas.microsoft.com/office/powerpoint/2010/main" val="274541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nyansat med forventninger om at kunne forhandle løn, som ikke bliver mødt, bliver sjældent tilfreds i jobbet, så sørg for at afstemme, ledelse, TR og medarbejder, så der ikke forekommer misforståelser.</a:t>
            </a:r>
          </a:p>
          <a:p>
            <a:endParaRPr lang="da-DK" dirty="0"/>
          </a:p>
          <a:p>
            <a:r>
              <a:rPr lang="da-DK" dirty="0"/>
              <a:t>Eksempel fra en jobsamtale: Lederen spørger ind til om medarbejderen har et lønkrav. </a:t>
            </a:r>
          </a:p>
          <a:p>
            <a:r>
              <a:rPr lang="da-DK" dirty="0"/>
              <a:t>Medarbejderen siger, at hun bare gerne vil have det samme, som hun får nu. </a:t>
            </a:r>
            <a:br>
              <a:rPr lang="da-DK" dirty="0"/>
            </a:br>
            <a:r>
              <a:rPr lang="da-DK" dirty="0"/>
              <a:t>Lederen siger, at det må vi kigge på, hvis vi vælger dig. </a:t>
            </a:r>
          </a:p>
          <a:p>
            <a:br>
              <a:rPr lang="da-DK" dirty="0"/>
            </a:br>
            <a:r>
              <a:rPr lang="da-DK" dirty="0"/>
              <a:t>Dagen efter tilbyder lederen medarbejderen jobbet. </a:t>
            </a:r>
          </a:p>
          <a:p>
            <a:r>
              <a:rPr lang="da-DK" dirty="0"/>
              <a:t>Da medarbejderen får sin lønseddel er hun gået ned i løn, og kan ikke forstå det. </a:t>
            </a:r>
          </a:p>
          <a:p>
            <a:r>
              <a:rPr lang="da-DK" dirty="0"/>
              <a:t>Medarbejderen mener, at lederen har lovet hende at få det samme som hun har fået før. </a:t>
            </a:r>
            <a:br>
              <a:rPr lang="da-DK" dirty="0"/>
            </a:br>
            <a:r>
              <a:rPr lang="da-DK" dirty="0"/>
              <a:t>Lederen mener, at når medarbejderen ikke har kontaktet dem om løn efter samtalen, så er lønnen på plads. </a:t>
            </a:r>
          </a:p>
        </p:txBody>
      </p:sp>
      <p:sp>
        <p:nvSpPr>
          <p:cNvPr id="4" name="Pladsholder til slidenummer 3"/>
          <p:cNvSpPr>
            <a:spLocks noGrp="1"/>
          </p:cNvSpPr>
          <p:nvPr>
            <p:ph type="sldNum" sz="quarter" idx="5"/>
          </p:nvPr>
        </p:nvSpPr>
        <p:spPr/>
        <p:txBody>
          <a:bodyPr/>
          <a:lstStyle/>
          <a:p>
            <a:fld id="{F67BFD3A-E21F-4132-9B52-48020257571C}" type="slidenum">
              <a:rPr lang="da-DK" smtClean="0"/>
              <a:t>38</a:t>
            </a:fld>
            <a:endParaRPr lang="da-DK"/>
          </a:p>
        </p:txBody>
      </p:sp>
    </p:spTree>
    <p:extLst>
      <p:ext uri="{BB962C8B-B14F-4D97-AF65-F5344CB8AC3E}">
        <p14:creationId xmlns:p14="http://schemas.microsoft.com/office/powerpoint/2010/main" val="2960597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92A0E-F59B-F43A-6F6F-62E1F1B8816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D9DD8C0-6316-9A20-4B3A-2298B43DD19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E433CDB-E97C-A94B-C4B0-E7FA268D7284}"/>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18F4DD9C-258A-728A-495A-0AF9F8C6E46F}"/>
              </a:ext>
            </a:extLst>
          </p:cNvPr>
          <p:cNvSpPr>
            <a:spLocks noGrp="1"/>
          </p:cNvSpPr>
          <p:nvPr>
            <p:ph type="sldNum" sz="quarter" idx="5"/>
          </p:nvPr>
        </p:nvSpPr>
        <p:spPr/>
        <p:txBody>
          <a:bodyPr/>
          <a:lstStyle/>
          <a:p>
            <a:fld id="{F67BFD3A-E21F-4132-9B52-48020257571C}" type="slidenum">
              <a:rPr lang="da-DK" smtClean="0"/>
              <a:t>39</a:t>
            </a:fld>
            <a:endParaRPr lang="da-DK"/>
          </a:p>
        </p:txBody>
      </p:sp>
    </p:spTree>
    <p:extLst>
      <p:ext uri="{BB962C8B-B14F-4D97-AF65-F5344CB8AC3E}">
        <p14:creationId xmlns:p14="http://schemas.microsoft.com/office/powerpoint/2010/main" val="3247640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99D8F-5B3A-D4C6-8725-F27092DAA68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B896D20-415E-1FF9-E5DC-64FFF9782FA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3986D72-A7A1-1EEE-FCDC-2751F4AB689C}"/>
              </a:ext>
            </a:extLst>
          </p:cNvPr>
          <p:cNvSpPr>
            <a:spLocks noGrp="1"/>
          </p:cNvSpPr>
          <p:nvPr>
            <p:ph type="body" idx="1"/>
          </p:nvPr>
        </p:nvSpPr>
        <p:spPr/>
        <p:txBody>
          <a:bodyPr/>
          <a:lstStyle/>
          <a:p>
            <a:r>
              <a:rPr lang="da-DK" dirty="0" err="1"/>
              <a:t>Evt</a:t>
            </a:r>
            <a:r>
              <a:rPr lang="da-DK" dirty="0"/>
              <a:t> gruppe arbejde - Tal sammen i </a:t>
            </a:r>
            <a:r>
              <a:rPr lang="da-DK" dirty="0" err="1"/>
              <a:t>ca</a:t>
            </a:r>
            <a:r>
              <a:rPr lang="da-DK" dirty="0"/>
              <a:t> 10 minutter</a:t>
            </a:r>
          </a:p>
        </p:txBody>
      </p:sp>
      <p:sp>
        <p:nvSpPr>
          <p:cNvPr id="4" name="Pladsholder til slidenummer 3">
            <a:extLst>
              <a:ext uri="{FF2B5EF4-FFF2-40B4-BE49-F238E27FC236}">
                <a16:creationId xmlns:a16="http://schemas.microsoft.com/office/drawing/2014/main" id="{B1F0906B-3552-C23E-A39B-BDB32E18F91A}"/>
              </a:ext>
            </a:extLst>
          </p:cNvPr>
          <p:cNvSpPr>
            <a:spLocks noGrp="1"/>
          </p:cNvSpPr>
          <p:nvPr>
            <p:ph type="sldNum" sz="quarter" idx="5"/>
          </p:nvPr>
        </p:nvSpPr>
        <p:spPr/>
        <p:txBody>
          <a:bodyPr/>
          <a:lstStyle/>
          <a:p>
            <a:fld id="{F67BFD3A-E21F-4132-9B52-48020257571C}" type="slidenum">
              <a:rPr lang="da-DK" smtClean="0"/>
              <a:t>40</a:t>
            </a:fld>
            <a:endParaRPr lang="da-DK"/>
          </a:p>
        </p:txBody>
      </p:sp>
    </p:spTree>
    <p:extLst>
      <p:ext uri="{BB962C8B-B14F-4D97-AF65-F5344CB8AC3E}">
        <p14:creationId xmlns:p14="http://schemas.microsoft.com/office/powerpoint/2010/main" val="2705271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Skal måske ikke med? Handler mest om lønforhandling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Læses op og efterfølgende kort drøftelse ved bordene </a:t>
            </a:r>
          </a:p>
          <a:p>
            <a:endParaRPr lang="da-DK" dirty="0"/>
          </a:p>
        </p:txBody>
      </p:sp>
      <p:sp>
        <p:nvSpPr>
          <p:cNvPr id="4" name="Pladsholder til slidenummer 3"/>
          <p:cNvSpPr>
            <a:spLocks noGrp="1"/>
          </p:cNvSpPr>
          <p:nvPr>
            <p:ph type="sldNum" sz="quarter" idx="5"/>
          </p:nvPr>
        </p:nvSpPr>
        <p:spPr/>
        <p:txBody>
          <a:bodyPr/>
          <a:lstStyle/>
          <a:p>
            <a:fld id="{F67BFD3A-E21F-4132-9B52-48020257571C}" type="slidenum">
              <a:rPr lang="da-DK" smtClean="0"/>
              <a:t>41</a:t>
            </a:fld>
            <a:endParaRPr lang="da-DK"/>
          </a:p>
        </p:txBody>
      </p:sp>
    </p:spTree>
    <p:extLst>
      <p:ext uri="{BB962C8B-B14F-4D97-AF65-F5344CB8AC3E}">
        <p14:creationId xmlns:p14="http://schemas.microsoft.com/office/powerpoint/2010/main" val="591195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Får I tilsendt lønaftaler på nyansatte til godkendelse? </a:t>
            </a:r>
          </a:p>
        </p:txBody>
      </p:sp>
      <p:sp>
        <p:nvSpPr>
          <p:cNvPr id="4" name="Pladsholder til slidenummer 3"/>
          <p:cNvSpPr>
            <a:spLocks noGrp="1"/>
          </p:cNvSpPr>
          <p:nvPr>
            <p:ph type="sldNum" sz="quarter" idx="5"/>
          </p:nvPr>
        </p:nvSpPr>
        <p:spPr/>
        <p:txBody>
          <a:bodyPr/>
          <a:lstStyle/>
          <a:p>
            <a:fld id="{F67BFD3A-E21F-4132-9B52-48020257571C}" type="slidenum">
              <a:rPr lang="da-DK" smtClean="0"/>
              <a:t>42</a:t>
            </a:fld>
            <a:endParaRPr lang="da-DK"/>
          </a:p>
        </p:txBody>
      </p:sp>
    </p:spTree>
    <p:extLst>
      <p:ext uri="{BB962C8B-B14F-4D97-AF65-F5344CB8AC3E}">
        <p14:creationId xmlns:p14="http://schemas.microsoft.com/office/powerpoint/2010/main" val="3156405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67BFD3A-E21F-4132-9B52-48020257571C}" type="slidenum">
              <a:rPr lang="da-DK" smtClean="0"/>
              <a:t>43</a:t>
            </a:fld>
            <a:endParaRPr lang="da-DK"/>
          </a:p>
        </p:txBody>
      </p:sp>
    </p:spTree>
    <p:extLst>
      <p:ext uri="{BB962C8B-B14F-4D97-AF65-F5344CB8AC3E}">
        <p14:creationId xmlns:p14="http://schemas.microsoft.com/office/powerpoint/2010/main" val="1696703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67BFD3A-E21F-4132-9B52-48020257571C}" type="slidenum">
              <a:rPr lang="da-DK" smtClean="0"/>
              <a:t>44</a:t>
            </a:fld>
            <a:endParaRPr lang="da-DK"/>
          </a:p>
        </p:txBody>
      </p:sp>
    </p:spTree>
    <p:extLst>
      <p:ext uri="{BB962C8B-B14F-4D97-AF65-F5344CB8AC3E}">
        <p14:creationId xmlns:p14="http://schemas.microsoft.com/office/powerpoint/2010/main" val="2169462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67BFD3A-E21F-4132-9B52-48020257571C}" type="slidenum">
              <a:rPr lang="da-DK" smtClean="0"/>
              <a:t>45</a:t>
            </a:fld>
            <a:endParaRPr lang="da-DK"/>
          </a:p>
        </p:txBody>
      </p:sp>
    </p:spTree>
    <p:extLst>
      <p:ext uri="{BB962C8B-B14F-4D97-AF65-F5344CB8AC3E}">
        <p14:creationId xmlns:p14="http://schemas.microsoft.com/office/powerpoint/2010/main" val="3266399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67BFD3A-E21F-4132-9B52-48020257571C}" type="slidenum">
              <a:rPr lang="da-DK" smtClean="0"/>
              <a:t>46</a:t>
            </a:fld>
            <a:endParaRPr lang="da-DK"/>
          </a:p>
        </p:txBody>
      </p:sp>
    </p:spTree>
    <p:extLst>
      <p:ext uri="{BB962C8B-B14F-4D97-AF65-F5344CB8AC3E}">
        <p14:creationId xmlns:p14="http://schemas.microsoft.com/office/powerpoint/2010/main" val="3594139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Godkendelse </a:t>
            </a:r>
          </a:p>
        </p:txBody>
      </p:sp>
      <p:sp>
        <p:nvSpPr>
          <p:cNvPr id="4" name="Pladsholder til slidenummer 3"/>
          <p:cNvSpPr>
            <a:spLocks noGrp="1"/>
          </p:cNvSpPr>
          <p:nvPr>
            <p:ph type="sldNum" sz="quarter" idx="5"/>
          </p:nvPr>
        </p:nvSpPr>
        <p:spPr/>
        <p:txBody>
          <a:bodyPr/>
          <a:lstStyle/>
          <a:p>
            <a:fld id="{F67BFD3A-E21F-4132-9B52-48020257571C}" type="slidenum">
              <a:rPr lang="da-DK" smtClean="0"/>
              <a:t>47</a:t>
            </a:fld>
            <a:endParaRPr lang="da-DK"/>
          </a:p>
        </p:txBody>
      </p:sp>
    </p:spTree>
    <p:extLst>
      <p:ext uri="{BB962C8B-B14F-4D97-AF65-F5344CB8AC3E}">
        <p14:creationId xmlns:p14="http://schemas.microsoft.com/office/powerpoint/2010/main" val="3314032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C0DD9-CBA7-F0BB-0626-43905B90045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3E36FAE-2694-6570-6B11-D4176BA0236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EA91A35-AE62-5BDE-7918-FBB492B0BA19}"/>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0853AED1-577C-3EDB-8B25-8F8B267FEB06}"/>
              </a:ext>
            </a:extLst>
          </p:cNvPr>
          <p:cNvSpPr>
            <a:spLocks noGrp="1"/>
          </p:cNvSpPr>
          <p:nvPr>
            <p:ph type="sldNum" sz="quarter" idx="5"/>
          </p:nvPr>
        </p:nvSpPr>
        <p:spPr/>
        <p:txBody>
          <a:bodyPr/>
          <a:lstStyle/>
          <a:p>
            <a:fld id="{71384C5E-DB72-46FC-BE7C-E3CC67CEF974}" type="slidenum">
              <a:rPr lang="da-DK" smtClean="0"/>
              <a:t>4</a:t>
            </a:fld>
            <a:endParaRPr lang="da-DK"/>
          </a:p>
        </p:txBody>
      </p:sp>
    </p:spTree>
    <p:extLst>
      <p:ext uri="{BB962C8B-B14F-4D97-AF65-F5344CB8AC3E}">
        <p14:creationId xmlns:p14="http://schemas.microsoft.com/office/powerpoint/2010/main" val="6337477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kommer der en ny mail med ændringen og en ny lønsammensætning. </a:t>
            </a:r>
          </a:p>
        </p:txBody>
      </p:sp>
      <p:sp>
        <p:nvSpPr>
          <p:cNvPr id="4" name="Pladsholder til slidenummer 3"/>
          <p:cNvSpPr>
            <a:spLocks noGrp="1"/>
          </p:cNvSpPr>
          <p:nvPr>
            <p:ph type="sldNum" sz="quarter" idx="5"/>
          </p:nvPr>
        </p:nvSpPr>
        <p:spPr/>
        <p:txBody>
          <a:bodyPr/>
          <a:lstStyle/>
          <a:p>
            <a:fld id="{F67BFD3A-E21F-4132-9B52-48020257571C}" type="slidenum">
              <a:rPr lang="da-DK" smtClean="0"/>
              <a:t>48</a:t>
            </a:fld>
            <a:endParaRPr lang="da-DK"/>
          </a:p>
        </p:txBody>
      </p:sp>
    </p:spTree>
    <p:extLst>
      <p:ext uri="{BB962C8B-B14F-4D97-AF65-F5344CB8AC3E}">
        <p14:creationId xmlns:p14="http://schemas.microsoft.com/office/powerpoint/2010/main" val="1898968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67BFD3A-E21F-4132-9B52-48020257571C}" type="slidenum">
              <a:rPr lang="da-DK" smtClean="0"/>
              <a:t>49</a:t>
            </a:fld>
            <a:endParaRPr lang="da-DK"/>
          </a:p>
        </p:txBody>
      </p:sp>
    </p:spTree>
    <p:extLst>
      <p:ext uri="{BB962C8B-B14F-4D97-AF65-F5344CB8AC3E}">
        <p14:creationId xmlns:p14="http://schemas.microsoft.com/office/powerpoint/2010/main" val="2413667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du afviser lønaftalen kommer der enten et svar fra Koncernservice eller en ny lønaftale. </a:t>
            </a:r>
          </a:p>
        </p:txBody>
      </p:sp>
      <p:sp>
        <p:nvSpPr>
          <p:cNvPr id="4" name="Pladsholder til slidenummer 3"/>
          <p:cNvSpPr>
            <a:spLocks noGrp="1"/>
          </p:cNvSpPr>
          <p:nvPr>
            <p:ph type="sldNum" sz="quarter" idx="5"/>
          </p:nvPr>
        </p:nvSpPr>
        <p:spPr/>
        <p:txBody>
          <a:bodyPr/>
          <a:lstStyle/>
          <a:p>
            <a:fld id="{F67BFD3A-E21F-4132-9B52-48020257571C}" type="slidenum">
              <a:rPr lang="da-DK" smtClean="0"/>
              <a:t>50</a:t>
            </a:fld>
            <a:endParaRPr lang="da-DK"/>
          </a:p>
        </p:txBody>
      </p:sp>
    </p:spTree>
    <p:extLst>
      <p:ext uri="{BB962C8B-B14F-4D97-AF65-F5344CB8AC3E}">
        <p14:creationId xmlns:p14="http://schemas.microsoft.com/office/powerpoint/2010/main" val="1067270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3B63C-CA77-664D-262A-5993702D785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AC667F4-93F2-D965-96B9-82C95BB5D88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B9B2C08-5562-8961-C5B2-81CE874E6339}"/>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68CEF9BC-400F-CA9B-36DC-82E89EEA38FD}"/>
              </a:ext>
            </a:extLst>
          </p:cNvPr>
          <p:cNvSpPr>
            <a:spLocks noGrp="1"/>
          </p:cNvSpPr>
          <p:nvPr>
            <p:ph type="sldNum" sz="quarter" idx="5"/>
          </p:nvPr>
        </p:nvSpPr>
        <p:spPr/>
        <p:txBody>
          <a:bodyPr/>
          <a:lstStyle/>
          <a:p>
            <a:fld id="{71384C5E-DB72-46FC-BE7C-E3CC67CEF974}" type="slidenum">
              <a:rPr lang="da-DK" smtClean="0"/>
              <a:t>51</a:t>
            </a:fld>
            <a:endParaRPr lang="da-DK"/>
          </a:p>
        </p:txBody>
      </p:sp>
    </p:spTree>
    <p:extLst>
      <p:ext uri="{BB962C8B-B14F-4D97-AF65-F5344CB8AC3E}">
        <p14:creationId xmlns:p14="http://schemas.microsoft.com/office/powerpoint/2010/main" val="3171633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200" b="1" i="0" u="none" strike="noStrike" baseline="0" dirty="0">
                <a:latin typeface="Arial" panose="020B0604020202020204" pitchFamily="34" charset="0"/>
              </a:rPr>
              <a:t>Bemærkning til § 2 stk. 2 og 3</a:t>
            </a:r>
          </a:p>
          <a:p>
            <a:pPr algn="l"/>
            <a:r>
              <a:rPr lang="da-DK" sz="1200" b="0" i="0" u="none" strike="noStrike" baseline="0" dirty="0">
                <a:latin typeface="Times New Roman" panose="02020603050405020304" pitchFamily="18" charset="0"/>
              </a:rPr>
              <a:t>Ved nyuddannet forstås pædagoger med under 1 års erfaring. Udbetaling af tillægget</a:t>
            </a:r>
          </a:p>
          <a:p>
            <a:pPr algn="l"/>
            <a:r>
              <a:rPr lang="da-DK" sz="1200" b="0" i="0" u="none" strike="noStrike" baseline="0" dirty="0">
                <a:latin typeface="Times New Roman" panose="02020603050405020304" pitchFamily="18" charset="0"/>
              </a:rPr>
              <a:t>forudsætter, at ansættelsen er i en tidsubegrænset stilling og at prøvetiden er</a:t>
            </a:r>
          </a:p>
          <a:p>
            <a:pPr algn="l"/>
            <a:r>
              <a:rPr lang="da-DK" sz="1200" b="0" i="0" u="none" strike="noStrike" baseline="0" dirty="0">
                <a:latin typeface="Times New Roman" panose="02020603050405020304" pitchFamily="18" charset="0"/>
              </a:rPr>
              <a:t>gennemført.</a:t>
            </a:r>
          </a:p>
          <a:p>
            <a:pPr algn="l"/>
            <a:r>
              <a:rPr lang="da-DK" sz="1200" b="1" i="0" u="none" strike="noStrike" baseline="0" dirty="0">
                <a:latin typeface="Arial" panose="020B0604020202020204" pitchFamily="34" charset="0"/>
              </a:rPr>
              <a:t>Bemærkning til </a:t>
            </a:r>
            <a:r>
              <a:rPr lang="da-DK" sz="1200" b="0" i="0" u="none" strike="noStrike" baseline="0" dirty="0">
                <a:latin typeface="Arial" panose="020B0604020202020204" pitchFamily="34" charset="0"/>
              </a:rPr>
              <a:t>§ </a:t>
            </a:r>
            <a:r>
              <a:rPr lang="da-DK" sz="1200" b="1" i="0" u="none" strike="noStrike" baseline="0" dirty="0">
                <a:latin typeface="Arial" panose="020B0604020202020204" pitchFamily="34" charset="0"/>
              </a:rPr>
              <a:t>2</a:t>
            </a:r>
          </a:p>
          <a:p>
            <a:pPr algn="l"/>
            <a:r>
              <a:rPr lang="da-DK" sz="1200" b="0" i="0" u="none" strike="noStrike" baseline="0" dirty="0">
                <a:latin typeface="Arial" panose="020B0604020202020204" pitchFamily="34" charset="0"/>
              </a:rPr>
              <a:t>Der kan kun udbetales 1 tillæg efter § 2.</a:t>
            </a:r>
          </a:p>
          <a:p>
            <a:pPr algn="l"/>
            <a:endParaRPr lang="da-DK" sz="1800" b="1" i="0" u="none" strike="noStrike" baseline="0" dirty="0">
              <a:latin typeface="Arial" panose="020B0604020202020204" pitchFamily="34" charset="0"/>
            </a:endParaRPr>
          </a:p>
          <a:p>
            <a:pPr algn="l"/>
            <a:r>
              <a:rPr lang="da-DK" sz="1800" b="1" i="0" u="none" strike="noStrike" baseline="0" dirty="0">
                <a:latin typeface="Arial" panose="020B0604020202020204" pitchFamily="34" charset="0"/>
              </a:rPr>
              <a:t>Bemærkning (2025) til §3</a:t>
            </a:r>
            <a:endParaRPr lang="da-DK" sz="1800" b="0" i="0" u="none" strike="noStrike" baseline="0" dirty="0">
              <a:latin typeface="Arial" panose="020B0604020202020204" pitchFamily="34" charset="0"/>
            </a:endParaRPr>
          </a:p>
          <a:p>
            <a:pPr algn="l"/>
            <a:r>
              <a:rPr lang="da-DK" sz="1800" b="0" i="0" u="none" strike="noStrike" baseline="0" dirty="0">
                <a:latin typeface="Arial" panose="020B0604020202020204" pitchFamily="34" charset="0"/>
              </a:rPr>
              <a:t>Medarbejdere som tidligere har modtaget et tillæg for 4 års ansættelse og som ikke</a:t>
            </a:r>
          </a:p>
          <a:p>
            <a:pPr algn="l"/>
            <a:r>
              <a:rPr lang="da-DK" sz="1800" b="0" i="0" u="none" strike="noStrike" baseline="0" dirty="0">
                <a:latin typeface="Arial" panose="020B0604020202020204" pitchFamily="34" charset="0"/>
              </a:rPr>
              <a:t>har modtaget tillæg for 8 års kontinuerligt ansættelse (jf. stk. 2), vil </a:t>
            </a:r>
            <a:r>
              <a:rPr lang="da-DK" sz="1800" b="1" i="0" u="none" strike="noStrike" baseline="0" dirty="0">
                <a:latin typeface="Arial" panose="020B0604020202020204" pitchFamily="34" charset="0"/>
              </a:rPr>
              <a:t>være </a:t>
            </a:r>
            <a:r>
              <a:rPr lang="da-DK" sz="1800" b="0" i="0" u="none" strike="noStrike" baseline="0" dirty="0">
                <a:latin typeface="Arial" panose="020B0604020202020204" pitchFamily="34" charset="0"/>
              </a:rPr>
              <a:t>berettiget til</a:t>
            </a:r>
          </a:p>
          <a:p>
            <a:pPr algn="l"/>
            <a:r>
              <a:rPr lang="da-DK" sz="1800" b="0" i="0" u="none" strike="noStrike" baseline="0" dirty="0">
                <a:latin typeface="Arial" panose="020B0604020202020204" pitchFamily="34" charset="0"/>
              </a:rPr>
              <a:t>endnu et </a:t>
            </a:r>
            <a:r>
              <a:rPr lang="da-DK" sz="1800" b="1" i="0" u="none" strike="noStrike" baseline="0" dirty="0" err="1">
                <a:latin typeface="Arial" panose="020B0604020202020204" pitchFamily="34" charset="0"/>
              </a:rPr>
              <a:t>tiIlæg</a:t>
            </a:r>
            <a:r>
              <a:rPr lang="da-DK" sz="1800" b="1" i="0" u="none" strike="noStrike" baseline="0" dirty="0">
                <a:latin typeface="Arial" panose="020B0604020202020204" pitchFamily="34" charset="0"/>
              </a:rPr>
              <a:t> </a:t>
            </a:r>
            <a:r>
              <a:rPr lang="da-DK" sz="1800" b="0" i="0" u="none" strike="noStrike" baseline="0" dirty="0">
                <a:latin typeface="Arial" panose="020B0604020202020204" pitchFamily="34" charset="0"/>
              </a:rPr>
              <a:t>jf. stk. 1.</a:t>
            </a:r>
          </a:p>
          <a:p>
            <a:pPr algn="l"/>
            <a:r>
              <a:rPr lang="da-DK" sz="1800" b="0" i="0" u="none" strike="noStrike" baseline="0" dirty="0">
                <a:latin typeface="Arial" panose="020B0604020202020204" pitchFamily="34" charset="0"/>
              </a:rPr>
              <a:t>Medarbejdere kan i alt tildeles tillæg for fire års ansættelse to gange.</a:t>
            </a:r>
          </a:p>
          <a:p>
            <a:pPr algn="l"/>
            <a:r>
              <a:rPr lang="da-DK" sz="1800" b="0" i="0" u="none" strike="noStrike" baseline="0" dirty="0">
                <a:latin typeface="Arial" panose="020B0604020202020204" pitchFamily="34" charset="0"/>
              </a:rPr>
              <a:t>Medarbejdere kan max tildeles 2 tillæg efter §3 for kontinuitet i ansættelsen.</a:t>
            </a:r>
          </a:p>
          <a:p>
            <a:pPr algn="l"/>
            <a:r>
              <a:rPr lang="da-DK" sz="1800" b="0" i="0" u="none" strike="noStrike" baseline="0" dirty="0">
                <a:latin typeface="Arial" panose="020B0604020202020204" pitchFamily="34" charset="0"/>
              </a:rPr>
              <a:t>Stk.2.(2025) </a:t>
            </a:r>
            <a:r>
              <a:rPr lang="da-DK" sz="1800" b="0" i="1" u="none" strike="noStrike" baseline="0" dirty="0">
                <a:latin typeface="Arial" panose="020B0604020202020204" pitchFamily="34" charset="0"/>
              </a:rPr>
              <a:t>Bestemmelsen om 8 års-</a:t>
            </a:r>
            <a:r>
              <a:rPr lang="da-DK" sz="1800" b="0" i="1" u="none" strike="noStrike" baseline="0" dirty="0" err="1">
                <a:latin typeface="Arial" panose="020B0604020202020204" pitchFamily="34" charset="0"/>
              </a:rPr>
              <a:t>tillæq</a:t>
            </a:r>
            <a:r>
              <a:rPr lang="da-DK" sz="1800" b="0" i="1" u="none" strike="noStrike" baseline="0" dirty="0">
                <a:latin typeface="Arial" panose="020B0604020202020204" pitchFamily="34" charset="0"/>
              </a:rPr>
              <a:t> udgår.</a:t>
            </a:r>
            <a:endParaRPr lang="da-DK" sz="1200" b="0" i="0" u="none" strike="noStrike" baseline="0" dirty="0">
              <a:latin typeface="Arial" panose="020B0604020202020204" pitchFamily="34" charset="0"/>
            </a:endParaRPr>
          </a:p>
          <a:p>
            <a:endParaRPr lang="da-DK" dirty="0"/>
          </a:p>
        </p:txBody>
      </p:sp>
      <p:sp>
        <p:nvSpPr>
          <p:cNvPr id="4" name="Pladsholder til slidenummer 3"/>
          <p:cNvSpPr>
            <a:spLocks noGrp="1"/>
          </p:cNvSpPr>
          <p:nvPr>
            <p:ph type="sldNum" sz="quarter" idx="5"/>
          </p:nvPr>
        </p:nvSpPr>
        <p:spPr/>
        <p:txBody>
          <a:bodyPr/>
          <a:lstStyle/>
          <a:p>
            <a:fld id="{F67BFD3A-E21F-4132-9B52-48020257571C}" type="slidenum">
              <a:rPr lang="da-DK" smtClean="0"/>
              <a:t>52</a:t>
            </a:fld>
            <a:endParaRPr lang="da-DK"/>
          </a:p>
        </p:txBody>
      </p:sp>
    </p:spTree>
    <p:extLst>
      <p:ext uri="{BB962C8B-B14F-4D97-AF65-F5344CB8AC3E}">
        <p14:creationId xmlns:p14="http://schemas.microsoft.com/office/powerpoint/2010/main" val="1369325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67BFD3A-E21F-4132-9B52-48020257571C}" type="slidenum">
              <a:rPr lang="da-DK" smtClean="0"/>
              <a:t>53</a:t>
            </a:fld>
            <a:endParaRPr lang="da-DK"/>
          </a:p>
        </p:txBody>
      </p:sp>
    </p:spTree>
    <p:extLst>
      <p:ext uri="{BB962C8B-B14F-4D97-AF65-F5344CB8AC3E}">
        <p14:creationId xmlns:p14="http://schemas.microsoft.com/office/powerpoint/2010/main" val="1331200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67BFD3A-E21F-4132-9B52-48020257571C}" type="slidenum">
              <a:rPr lang="da-DK" smtClean="0"/>
              <a:t>54</a:t>
            </a:fld>
            <a:endParaRPr lang="da-DK"/>
          </a:p>
        </p:txBody>
      </p:sp>
    </p:spTree>
    <p:extLst>
      <p:ext uri="{BB962C8B-B14F-4D97-AF65-F5344CB8AC3E}">
        <p14:creationId xmlns:p14="http://schemas.microsoft.com/office/powerpoint/2010/main" val="3762095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67BFD3A-E21F-4132-9B52-48020257571C}" type="slidenum">
              <a:rPr lang="da-DK" smtClean="0"/>
              <a:t>55</a:t>
            </a:fld>
            <a:endParaRPr lang="da-DK"/>
          </a:p>
        </p:txBody>
      </p:sp>
    </p:spTree>
    <p:extLst>
      <p:ext uri="{BB962C8B-B14F-4D97-AF65-F5344CB8AC3E}">
        <p14:creationId xmlns:p14="http://schemas.microsoft.com/office/powerpoint/2010/main" val="2231509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67BFD3A-E21F-4132-9B52-48020257571C}" type="slidenum">
              <a:rPr lang="da-DK" smtClean="0"/>
              <a:t>56</a:t>
            </a:fld>
            <a:endParaRPr lang="da-DK"/>
          </a:p>
        </p:txBody>
      </p:sp>
    </p:spTree>
    <p:extLst>
      <p:ext uri="{BB962C8B-B14F-4D97-AF65-F5344CB8AC3E}">
        <p14:creationId xmlns:p14="http://schemas.microsoft.com/office/powerpoint/2010/main" val="12317366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67BFD3A-E21F-4132-9B52-48020257571C}" type="slidenum">
              <a:rPr lang="da-DK" smtClean="0"/>
              <a:t>57</a:t>
            </a:fld>
            <a:endParaRPr lang="da-DK"/>
          </a:p>
        </p:txBody>
      </p:sp>
    </p:spTree>
    <p:extLst>
      <p:ext uri="{BB962C8B-B14F-4D97-AF65-F5344CB8AC3E}">
        <p14:creationId xmlns:p14="http://schemas.microsoft.com/office/powerpoint/2010/main" val="1143886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98EBFF6-8544-4D9B-B2D8-7590813C9F1A}" type="slidenum">
              <a:rPr lang="da-DK" smtClean="0"/>
              <a:t>6</a:t>
            </a:fld>
            <a:endParaRPr lang="da-DK"/>
          </a:p>
        </p:txBody>
      </p:sp>
    </p:spTree>
    <p:extLst>
      <p:ext uri="{BB962C8B-B14F-4D97-AF65-F5344CB8AC3E}">
        <p14:creationId xmlns:p14="http://schemas.microsoft.com/office/powerpoint/2010/main" val="42190260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67BFD3A-E21F-4132-9B52-48020257571C}" type="slidenum">
              <a:rPr lang="da-DK" smtClean="0"/>
              <a:t>58</a:t>
            </a:fld>
            <a:endParaRPr lang="da-DK"/>
          </a:p>
        </p:txBody>
      </p:sp>
    </p:spTree>
    <p:extLst>
      <p:ext uri="{BB962C8B-B14F-4D97-AF65-F5344CB8AC3E}">
        <p14:creationId xmlns:p14="http://schemas.microsoft.com/office/powerpoint/2010/main" val="9981396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67BFD3A-E21F-4132-9B52-48020257571C}" type="slidenum">
              <a:rPr lang="da-DK" smtClean="0"/>
              <a:t>59</a:t>
            </a:fld>
            <a:endParaRPr lang="da-DK"/>
          </a:p>
        </p:txBody>
      </p:sp>
    </p:spTree>
    <p:extLst>
      <p:ext uri="{BB962C8B-B14F-4D97-AF65-F5344CB8AC3E}">
        <p14:creationId xmlns:p14="http://schemas.microsoft.com/office/powerpoint/2010/main" val="40968890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4C1B8-41F4-C407-A677-19FD7905859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B09FA2B-AEB2-4358-2ED7-498F0199AFD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42A8AB9-ABC8-C945-7524-DD6F0FB40533}"/>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18D43947-DEA6-8ECF-8887-C63D9C37ECC8}"/>
              </a:ext>
            </a:extLst>
          </p:cNvPr>
          <p:cNvSpPr>
            <a:spLocks noGrp="1"/>
          </p:cNvSpPr>
          <p:nvPr>
            <p:ph type="sldNum" sz="quarter" idx="5"/>
          </p:nvPr>
        </p:nvSpPr>
        <p:spPr/>
        <p:txBody>
          <a:bodyPr/>
          <a:lstStyle/>
          <a:p>
            <a:fld id="{71384C5E-DB72-46FC-BE7C-E3CC67CEF974}" type="slidenum">
              <a:rPr lang="da-DK" smtClean="0"/>
              <a:t>60</a:t>
            </a:fld>
            <a:endParaRPr lang="da-DK"/>
          </a:p>
        </p:txBody>
      </p:sp>
    </p:spTree>
    <p:extLst>
      <p:ext uri="{BB962C8B-B14F-4D97-AF65-F5344CB8AC3E}">
        <p14:creationId xmlns:p14="http://schemas.microsoft.com/office/powerpoint/2010/main" val="22468854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FE22C-FDC1-0857-6A67-0695D964635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F7C3974-75C7-8B6F-CBB3-A0980A62004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282E27E-1F26-01D1-A9A6-2E7EC366D83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B285D07-F24D-50E6-F6CA-66572F530523}"/>
              </a:ext>
            </a:extLst>
          </p:cNvPr>
          <p:cNvSpPr>
            <a:spLocks noGrp="1"/>
          </p:cNvSpPr>
          <p:nvPr>
            <p:ph type="sldNum" sz="quarter" idx="5"/>
          </p:nvPr>
        </p:nvSpPr>
        <p:spPr/>
        <p:txBody>
          <a:bodyPr/>
          <a:lstStyle/>
          <a:p>
            <a:fld id="{71384C5E-DB72-46FC-BE7C-E3CC67CEF974}" type="slidenum">
              <a:rPr lang="da-DK" smtClean="0"/>
              <a:t>61</a:t>
            </a:fld>
            <a:endParaRPr lang="da-DK"/>
          </a:p>
        </p:txBody>
      </p:sp>
    </p:spTree>
    <p:extLst>
      <p:ext uri="{BB962C8B-B14F-4D97-AF65-F5344CB8AC3E}">
        <p14:creationId xmlns:p14="http://schemas.microsoft.com/office/powerpoint/2010/main" val="1492811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67BFD3A-E21F-4132-9B52-48020257571C}" type="slidenum">
              <a:rPr lang="da-DK" smtClean="0"/>
              <a:t>62</a:t>
            </a:fld>
            <a:endParaRPr lang="da-DK"/>
          </a:p>
        </p:txBody>
      </p:sp>
    </p:spTree>
    <p:extLst>
      <p:ext uri="{BB962C8B-B14F-4D97-AF65-F5344CB8AC3E}">
        <p14:creationId xmlns:p14="http://schemas.microsoft.com/office/powerpoint/2010/main" val="1280127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86BFE-3CD2-A6E8-390E-D9F1F873F64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31E6DB8-0AAC-A1C5-BC42-327A3C3273A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AB8C7CA-3344-595E-D1FD-CBB528CD08EE}"/>
              </a:ext>
            </a:extLst>
          </p:cNvPr>
          <p:cNvSpPr>
            <a:spLocks noGrp="1"/>
          </p:cNvSpPr>
          <p:nvPr>
            <p:ph type="body" idx="1"/>
          </p:nvPr>
        </p:nvSpPr>
        <p:spPr/>
        <p:txBody>
          <a:bodyPr/>
          <a:lstStyle/>
          <a:p>
            <a:r>
              <a:rPr lang="da-DK" dirty="0"/>
              <a:t>Vi ved ikke andet, end det vi siger nu, (herunder, hvor mange pladser vi har og hvem der kan komme med) men nu kender I datoen. </a:t>
            </a:r>
          </a:p>
        </p:txBody>
      </p:sp>
      <p:sp>
        <p:nvSpPr>
          <p:cNvPr id="4" name="Pladsholder til slidenummer 3">
            <a:extLst>
              <a:ext uri="{FF2B5EF4-FFF2-40B4-BE49-F238E27FC236}">
                <a16:creationId xmlns:a16="http://schemas.microsoft.com/office/drawing/2014/main" id="{AB0C81E1-CBCF-79EE-EF1D-20A78EA2D8CE}"/>
              </a:ext>
            </a:extLst>
          </p:cNvPr>
          <p:cNvSpPr>
            <a:spLocks noGrp="1"/>
          </p:cNvSpPr>
          <p:nvPr>
            <p:ph type="sldNum" sz="quarter" idx="5"/>
          </p:nvPr>
        </p:nvSpPr>
        <p:spPr/>
        <p:txBody>
          <a:bodyPr/>
          <a:lstStyle/>
          <a:p>
            <a:fld id="{71384C5E-DB72-46FC-BE7C-E3CC67CEF974}" type="slidenum">
              <a:rPr lang="da-DK" smtClean="0"/>
              <a:t>63</a:t>
            </a:fld>
            <a:endParaRPr lang="da-DK"/>
          </a:p>
        </p:txBody>
      </p:sp>
    </p:spTree>
    <p:extLst>
      <p:ext uri="{BB962C8B-B14F-4D97-AF65-F5344CB8AC3E}">
        <p14:creationId xmlns:p14="http://schemas.microsoft.com/office/powerpoint/2010/main" val="25555666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67BFD3A-E21F-4132-9B52-48020257571C}" type="slidenum">
              <a:rPr lang="da-DK" smtClean="0"/>
              <a:t>64</a:t>
            </a:fld>
            <a:endParaRPr lang="da-DK"/>
          </a:p>
        </p:txBody>
      </p:sp>
    </p:spTree>
    <p:extLst>
      <p:ext uri="{BB962C8B-B14F-4D97-AF65-F5344CB8AC3E}">
        <p14:creationId xmlns:p14="http://schemas.microsoft.com/office/powerpoint/2010/main" val="11724335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4E5EA0C-4E06-4D3F-B425-0382D8A6610F}" type="slidenum">
              <a:rPr lang="da-DK" smtClean="0"/>
              <a:t>65</a:t>
            </a:fld>
            <a:endParaRPr lang="da-DK"/>
          </a:p>
        </p:txBody>
      </p:sp>
    </p:spTree>
    <p:extLst>
      <p:ext uri="{BB962C8B-B14F-4D97-AF65-F5344CB8AC3E}">
        <p14:creationId xmlns:p14="http://schemas.microsoft.com/office/powerpoint/2010/main" val="2722587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98EBFF6-8544-4D9B-B2D8-7590813C9F1A}" type="slidenum">
              <a:rPr lang="da-DK" smtClean="0"/>
              <a:t>7</a:t>
            </a:fld>
            <a:endParaRPr lang="da-DK"/>
          </a:p>
        </p:txBody>
      </p:sp>
    </p:spTree>
    <p:extLst>
      <p:ext uri="{BB962C8B-B14F-4D97-AF65-F5344CB8AC3E}">
        <p14:creationId xmlns:p14="http://schemas.microsoft.com/office/powerpoint/2010/main" val="2861038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FEF26-4B33-4E24-B32D-F3EC3100540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89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05546-8790-9ACB-026B-72906C80F83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36883A6-1D5C-705C-11D2-8A429561B8C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6E377C8-4E92-DE17-17AD-2F6D08451682}"/>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da-DK" dirty="0"/>
          </a:p>
        </p:txBody>
      </p:sp>
      <p:sp>
        <p:nvSpPr>
          <p:cNvPr id="4" name="Pladsholder til slidenummer 3">
            <a:extLst>
              <a:ext uri="{FF2B5EF4-FFF2-40B4-BE49-F238E27FC236}">
                <a16:creationId xmlns:a16="http://schemas.microsoft.com/office/drawing/2014/main" id="{5177350B-17CE-2E35-9A84-FE54FFCCEB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FEF26-4B33-4E24-B32D-F3EC3100540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576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98EBFF6-8544-4D9B-B2D8-7590813C9F1A}" type="slidenum">
              <a:rPr lang="da-DK" smtClean="0"/>
              <a:t>13</a:t>
            </a:fld>
            <a:endParaRPr lang="da-DK"/>
          </a:p>
        </p:txBody>
      </p:sp>
    </p:spTree>
    <p:extLst>
      <p:ext uri="{BB962C8B-B14F-4D97-AF65-F5344CB8AC3E}">
        <p14:creationId xmlns:p14="http://schemas.microsoft.com/office/powerpoint/2010/main" val="2152837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B87567-5196-6BC5-948C-6FA426A76B8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1087C4F-4AA2-4719-AACE-5942AE73DEF9}"/>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EAD9975-022C-52B2-08CD-467224B1F7C4}"/>
              </a:ext>
            </a:extLst>
          </p:cNvPr>
          <p:cNvSpPr>
            <a:spLocks noGrp="1"/>
          </p:cNvSpPr>
          <p:nvPr>
            <p:ph type="dt" sz="half" idx="10"/>
          </p:nvPr>
        </p:nvSpPr>
        <p:spPr/>
        <p:txBody>
          <a:bodyPr/>
          <a:lstStyle/>
          <a:p>
            <a:fld id="{B6103E2C-454C-473C-8ED8-DD549594B372}" type="datetimeFigureOut">
              <a:rPr lang="da-DK" smtClean="0"/>
              <a:t>07-04-2025</a:t>
            </a:fld>
            <a:endParaRPr lang="da-DK"/>
          </a:p>
        </p:txBody>
      </p:sp>
      <p:sp>
        <p:nvSpPr>
          <p:cNvPr id="5" name="Pladsholder til sidefod 4">
            <a:extLst>
              <a:ext uri="{FF2B5EF4-FFF2-40B4-BE49-F238E27FC236}">
                <a16:creationId xmlns:a16="http://schemas.microsoft.com/office/drawing/2014/main" id="{56DDA8CA-72B6-563D-B180-EA4FCCFFB64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EBCA7FA-C0CE-C74C-711F-AA45FD42045B}"/>
              </a:ext>
            </a:extLst>
          </p:cNvPr>
          <p:cNvSpPr>
            <a:spLocks noGrp="1"/>
          </p:cNvSpPr>
          <p:nvPr>
            <p:ph type="sldNum" sz="quarter" idx="12"/>
          </p:nvPr>
        </p:nvSpPr>
        <p:spPr/>
        <p:txBody>
          <a:bodyPr/>
          <a:lstStyle/>
          <a:p>
            <a:fld id="{DA7678AB-0710-47C5-888C-EBFBD7B5C6E7}" type="slidenum">
              <a:rPr lang="da-DK" smtClean="0"/>
              <a:t>‹nr.›</a:t>
            </a:fld>
            <a:endParaRPr lang="da-DK"/>
          </a:p>
        </p:txBody>
      </p:sp>
    </p:spTree>
    <p:extLst>
      <p:ext uri="{BB962C8B-B14F-4D97-AF65-F5344CB8AC3E}">
        <p14:creationId xmlns:p14="http://schemas.microsoft.com/office/powerpoint/2010/main" val="26159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562D3-2CD4-4900-934B-CC77EEA273CE}"/>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571324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Citat slide - Orang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EAB86FB-24A5-42BE-8677-386531CAB693}"/>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4" name="Gruppe 23">
            <a:extLst>
              <a:ext uri="{FF2B5EF4-FFF2-40B4-BE49-F238E27FC236}">
                <a16:creationId xmlns:a16="http://schemas.microsoft.com/office/drawing/2014/main" id="{AEADD4D4-2428-41DB-B05C-A67A540B4B1C}"/>
              </a:ext>
            </a:extLst>
          </p:cNvPr>
          <p:cNvGrpSpPr/>
          <p:nvPr userDrawn="1"/>
        </p:nvGrpSpPr>
        <p:grpSpPr>
          <a:xfrm>
            <a:off x="-592187" y="-6067"/>
            <a:ext cx="7235384" cy="6191250"/>
            <a:chOff x="0" y="0"/>
            <a:chExt cx="7235384" cy="6191250"/>
          </a:xfrm>
        </p:grpSpPr>
        <p:sp>
          <p:nvSpPr>
            <p:cNvPr id="19" name="Kombinationstegning: figur 18">
              <a:extLst>
                <a:ext uri="{FF2B5EF4-FFF2-40B4-BE49-F238E27FC236}">
                  <a16:creationId xmlns:a16="http://schemas.microsoft.com/office/drawing/2014/main" id="{239A33EA-05A1-4817-81E1-E171B1891229}"/>
                </a:ext>
              </a:extLst>
            </p:cNvPr>
            <p:cNvSpPr/>
            <p:nvPr userDrawn="1"/>
          </p:nvSpPr>
          <p:spPr>
            <a:xfrm>
              <a:off x="0" y="0"/>
              <a:ext cx="7235384" cy="6191250"/>
            </a:xfrm>
            <a:custGeom>
              <a:avLst/>
              <a:gdLst>
                <a:gd name="connsiteX0" fmla="*/ 4160870 w 7235384"/>
                <a:gd name="connsiteY0" fmla="*/ 0 h 6191250"/>
                <a:gd name="connsiteX1" fmla="*/ 7235384 w 7235384"/>
                <a:gd name="connsiteY1" fmla="*/ 0 h 6191250"/>
                <a:gd name="connsiteX2" fmla="*/ 7229188 w 7235384"/>
                <a:gd name="connsiteY2" fmla="*/ 231273 h 6191250"/>
                <a:gd name="connsiteX3" fmla="*/ 580450 w 7235384"/>
                <a:gd name="connsiteY3" fmla="*/ 6191250 h 6191250"/>
                <a:gd name="connsiteX4" fmla="*/ 248501 w 7235384"/>
                <a:gd name="connsiteY4" fmla="*/ 6183576 h 6191250"/>
                <a:gd name="connsiteX5" fmla="*/ 0 w 7235384"/>
                <a:gd name="connsiteY5" fmla="*/ 6166299 h 6191250"/>
                <a:gd name="connsiteX6" fmla="*/ 0 w 7235384"/>
                <a:gd name="connsiteY6" fmla="*/ 3256215 h 6191250"/>
                <a:gd name="connsiteX7" fmla="*/ 72412 w 7235384"/>
                <a:gd name="connsiteY7" fmla="*/ 3260846 h 6191250"/>
                <a:gd name="connsiteX8" fmla="*/ 261129 w 7235384"/>
                <a:gd name="connsiteY8" fmla="*/ 3264861 h 6191250"/>
                <a:gd name="connsiteX9" fmla="*/ 4151139 w 7235384"/>
                <a:gd name="connsiteY9" fmla="*/ 11483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5384" h="6191250">
                  <a:moveTo>
                    <a:pt x="4160870" y="0"/>
                  </a:moveTo>
                  <a:lnTo>
                    <a:pt x="7235384" y="0"/>
                  </a:lnTo>
                  <a:lnTo>
                    <a:pt x="7229188" y="231273"/>
                  </a:lnTo>
                  <a:cubicBezTo>
                    <a:pt x="7050882" y="3551188"/>
                    <a:pt x="4142331" y="6191250"/>
                    <a:pt x="580450" y="6191250"/>
                  </a:cubicBezTo>
                  <a:cubicBezTo>
                    <a:pt x="469141" y="6191250"/>
                    <a:pt x="358471" y="6188672"/>
                    <a:pt x="248501" y="6183576"/>
                  </a:cubicBezTo>
                  <a:lnTo>
                    <a:pt x="0" y="6166299"/>
                  </a:lnTo>
                  <a:lnTo>
                    <a:pt x="0" y="3256215"/>
                  </a:lnTo>
                  <a:lnTo>
                    <a:pt x="72412" y="3260846"/>
                  </a:lnTo>
                  <a:cubicBezTo>
                    <a:pt x="134944" y="3263513"/>
                    <a:pt x="197861" y="3264861"/>
                    <a:pt x="261129" y="3264861"/>
                  </a:cubicBezTo>
                  <a:cubicBezTo>
                    <a:pt x="2285701" y="3264861"/>
                    <a:pt x="3950898" y="1884158"/>
                    <a:pt x="4151139" y="114836"/>
                  </a:cubicBezTo>
                  <a:close/>
                </a:path>
              </a:pathLst>
            </a:custGeom>
            <a:solidFill>
              <a:schemeClr val="tx2">
                <a:lumMod val="75000"/>
                <a:alpha val="84000"/>
              </a:schemeClr>
            </a:solidFill>
            <a:ln w="2987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3" name="Kombinationstegning: figur 22">
              <a:extLst>
                <a:ext uri="{FF2B5EF4-FFF2-40B4-BE49-F238E27FC236}">
                  <a16:creationId xmlns:a16="http://schemas.microsoft.com/office/drawing/2014/main" id="{EE3C2707-1E41-4A22-99D9-625FAFAC06F2}"/>
                </a:ext>
              </a:extLst>
            </p:cNvPr>
            <p:cNvSpPr/>
            <p:nvPr userDrawn="1"/>
          </p:nvSpPr>
          <p:spPr>
            <a:xfrm>
              <a:off x="0" y="1115539"/>
              <a:ext cx="6277870" cy="5069645"/>
            </a:xfrm>
            <a:custGeom>
              <a:avLst/>
              <a:gdLst>
                <a:gd name="connsiteX0" fmla="*/ 4727046 w 6277870"/>
                <a:gd name="connsiteY0" fmla="*/ 0 h 5069645"/>
                <a:gd name="connsiteX1" fmla="*/ 6277870 w 6277870"/>
                <a:gd name="connsiteY1" fmla="*/ 1550824 h 5069645"/>
                <a:gd name="connsiteX2" fmla="*/ 6155999 w 6277870"/>
                <a:gd name="connsiteY2" fmla="*/ 2154475 h 5069645"/>
                <a:gd name="connsiteX3" fmla="*/ 6108007 w 6277870"/>
                <a:gd name="connsiteY3" fmla="*/ 2254099 h 5069645"/>
                <a:gd name="connsiteX4" fmla="*/ 6123929 w 6277870"/>
                <a:gd name="connsiteY4" fmla="*/ 2264881 h 5069645"/>
                <a:gd name="connsiteX5" fmla="*/ 6014135 w 6277870"/>
                <a:gd name="connsiteY5" fmla="*/ 2416059 h 5069645"/>
                <a:gd name="connsiteX6" fmla="*/ 6013014 w 6277870"/>
                <a:gd name="connsiteY6" fmla="*/ 2417904 h 5069645"/>
                <a:gd name="connsiteX7" fmla="*/ 6005401 w 6277870"/>
                <a:gd name="connsiteY7" fmla="*/ 2428086 h 5069645"/>
                <a:gd name="connsiteX8" fmla="*/ 5986297 w 6277870"/>
                <a:gd name="connsiteY8" fmla="*/ 2454389 h 5069645"/>
                <a:gd name="connsiteX9" fmla="*/ 5979005 w 6277870"/>
                <a:gd name="connsiteY9" fmla="*/ 2463384 h 5069645"/>
                <a:gd name="connsiteX10" fmla="*/ 5923737 w 6277870"/>
                <a:gd name="connsiteY10" fmla="*/ 2537292 h 5069645"/>
                <a:gd name="connsiteX11" fmla="*/ 5880643 w 6277870"/>
                <a:gd name="connsiteY11" fmla="*/ 2584708 h 5069645"/>
                <a:gd name="connsiteX12" fmla="*/ 5750857 w 6277870"/>
                <a:gd name="connsiteY12" fmla="*/ 2744792 h 5069645"/>
                <a:gd name="connsiteX13" fmla="*/ 580450 w 6277870"/>
                <a:gd name="connsiteY13" fmla="*/ 5069645 h 5069645"/>
                <a:gd name="connsiteX14" fmla="*/ 248501 w 6277870"/>
                <a:gd name="connsiteY14" fmla="*/ 5061971 h 5069645"/>
                <a:gd name="connsiteX15" fmla="*/ 0 w 6277870"/>
                <a:gd name="connsiteY15" fmla="*/ 5044694 h 5069645"/>
                <a:gd name="connsiteX16" fmla="*/ 0 w 6277870"/>
                <a:gd name="connsiteY16" fmla="*/ 2134610 h 5069645"/>
                <a:gd name="connsiteX17" fmla="*/ 72412 w 6277870"/>
                <a:gd name="connsiteY17" fmla="*/ 2139241 h 5069645"/>
                <a:gd name="connsiteX18" fmla="*/ 261129 w 6277870"/>
                <a:gd name="connsiteY18" fmla="*/ 2143256 h 5069645"/>
                <a:gd name="connsiteX19" fmla="*/ 3366142 w 6277870"/>
                <a:gd name="connsiteY19" fmla="*/ 767453 h 5069645"/>
                <a:gd name="connsiteX20" fmla="*/ 3554616 w 6277870"/>
                <a:gd name="connsiteY20" fmla="*/ 525014 h 5069645"/>
                <a:gd name="connsiteX21" fmla="*/ 3561732 w 6277870"/>
                <a:gd name="connsiteY21" fmla="*/ 529833 h 5069645"/>
                <a:gd name="connsiteX22" fmla="*/ 3630448 w 6277870"/>
                <a:gd name="connsiteY22" fmla="*/ 454226 h 5069645"/>
                <a:gd name="connsiteX23" fmla="*/ 4727046 w 6277870"/>
                <a:gd name="connsiteY23" fmla="*/ 0 h 50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7870" h="5069645">
                  <a:moveTo>
                    <a:pt x="4727046" y="0"/>
                  </a:moveTo>
                  <a:cubicBezTo>
                    <a:pt x="5583542" y="0"/>
                    <a:pt x="6277870" y="694328"/>
                    <a:pt x="6277870" y="1550824"/>
                  </a:cubicBezTo>
                  <a:cubicBezTo>
                    <a:pt x="6277870" y="1764948"/>
                    <a:pt x="6234475" y="1968937"/>
                    <a:pt x="6155999" y="2154475"/>
                  </a:cubicBezTo>
                  <a:lnTo>
                    <a:pt x="6108007" y="2254099"/>
                  </a:lnTo>
                  <a:lnTo>
                    <a:pt x="6123929" y="2264881"/>
                  </a:lnTo>
                  <a:lnTo>
                    <a:pt x="6014135" y="2416059"/>
                  </a:lnTo>
                  <a:lnTo>
                    <a:pt x="6013014" y="2417904"/>
                  </a:lnTo>
                  <a:lnTo>
                    <a:pt x="6005401" y="2428086"/>
                  </a:lnTo>
                  <a:lnTo>
                    <a:pt x="5986297" y="2454389"/>
                  </a:lnTo>
                  <a:lnTo>
                    <a:pt x="5979005" y="2463384"/>
                  </a:lnTo>
                  <a:lnTo>
                    <a:pt x="5923737" y="2537292"/>
                  </a:lnTo>
                  <a:lnTo>
                    <a:pt x="5880643" y="2584708"/>
                  </a:lnTo>
                  <a:lnTo>
                    <a:pt x="5750857" y="2744792"/>
                  </a:lnTo>
                  <a:cubicBezTo>
                    <a:pt x="4530227" y="4163252"/>
                    <a:pt x="2667490" y="5069645"/>
                    <a:pt x="580450" y="5069645"/>
                  </a:cubicBezTo>
                  <a:cubicBezTo>
                    <a:pt x="469141" y="5069645"/>
                    <a:pt x="358471" y="5067067"/>
                    <a:pt x="248501" y="5061971"/>
                  </a:cubicBezTo>
                  <a:lnTo>
                    <a:pt x="0" y="5044694"/>
                  </a:lnTo>
                  <a:lnTo>
                    <a:pt x="0" y="2134610"/>
                  </a:lnTo>
                  <a:lnTo>
                    <a:pt x="72412" y="2139241"/>
                  </a:lnTo>
                  <a:cubicBezTo>
                    <a:pt x="134944" y="2141908"/>
                    <a:pt x="197861" y="2143256"/>
                    <a:pt x="261129" y="2143256"/>
                  </a:cubicBezTo>
                  <a:cubicBezTo>
                    <a:pt x="1526487" y="2143256"/>
                    <a:pt x="2651463" y="1603919"/>
                    <a:pt x="3366142" y="767453"/>
                  </a:cubicBezTo>
                  <a:lnTo>
                    <a:pt x="3554616" y="525014"/>
                  </a:lnTo>
                  <a:lnTo>
                    <a:pt x="3561732" y="529833"/>
                  </a:lnTo>
                  <a:lnTo>
                    <a:pt x="3630448" y="454226"/>
                  </a:lnTo>
                  <a:cubicBezTo>
                    <a:pt x="3911092" y="173582"/>
                    <a:pt x="4298798" y="0"/>
                    <a:pt x="4727046" y="0"/>
                  </a:cubicBezTo>
                  <a:close/>
                </a:path>
              </a:pathLst>
            </a:custGeom>
            <a:solidFill>
              <a:schemeClr val="accent2">
                <a:alpha val="84000"/>
              </a:schemeClr>
            </a:solidFill>
            <a:ln w="2987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 name="Titel 1">
            <a:extLst>
              <a:ext uri="{FF2B5EF4-FFF2-40B4-BE49-F238E27FC236}">
                <a16:creationId xmlns:a16="http://schemas.microsoft.com/office/drawing/2014/main" id="{A668E7BF-DAC4-40E6-A2EE-8B7EE6855E3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F15F8EE9-205F-4D46-800C-D8F25374D3CF}"/>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3693156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itat slide -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EAB86FB-24A5-42BE-8677-386531CAB693}"/>
              </a:ext>
            </a:extLst>
          </p:cNvPr>
          <p:cNvSpPr/>
          <p:nvPr userDrawn="1"/>
        </p:nvSpPr>
        <p:spPr>
          <a:xfrm>
            <a:off x="0" y="0"/>
            <a:ext cx="1219200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4" name="Gruppe 23">
            <a:extLst>
              <a:ext uri="{FF2B5EF4-FFF2-40B4-BE49-F238E27FC236}">
                <a16:creationId xmlns:a16="http://schemas.microsoft.com/office/drawing/2014/main" id="{AEADD4D4-2428-41DB-B05C-A67A540B4B1C}"/>
              </a:ext>
            </a:extLst>
          </p:cNvPr>
          <p:cNvGrpSpPr/>
          <p:nvPr userDrawn="1"/>
        </p:nvGrpSpPr>
        <p:grpSpPr>
          <a:xfrm flipH="1">
            <a:off x="5718616" y="0"/>
            <a:ext cx="7235384" cy="6191250"/>
            <a:chOff x="0" y="0"/>
            <a:chExt cx="7235384" cy="6191250"/>
          </a:xfrm>
        </p:grpSpPr>
        <p:sp>
          <p:nvSpPr>
            <p:cNvPr id="19" name="Kombinationstegning: figur 18">
              <a:extLst>
                <a:ext uri="{FF2B5EF4-FFF2-40B4-BE49-F238E27FC236}">
                  <a16:creationId xmlns:a16="http://schemas.microsoft.com/office/drawing/2014/main" id="{239A33EA-05A1-4817-81E1-E171B1891229}"/>
                </a:ext>
              </a:extLst>
            </p:cNvPr>
            <p:cNvSpPr/>
            <p:nvPr userDrawn="1"/>
          </p:nvSpPr>
          <p:spPr>
            <a:xfrm>
              <a:off x="0" y="0"/>
              <a:ext cx="7235384" cy="6191250"/>
            </a:xfrm>
            <a:custGeom>
              <a:avLst/>
              <a:gdLst>
                <a:gd name="connsiteX0" fmla="*/ 4160870 w 7235384"/>
                <a:gd name="connsiteY0" fmla="*/ 0 h 6191250"/>
                <a:gd name="connsiteX1" fmla="*/ 7235384 w 7235384"/>
                <a:gd name="connsiteY1" fmla="*/ 0 h 6191250"/>
                <a:gd name="connsiteX2" fmla="*/ 7229188 w 7235384"/>
                <a:gd name="connsiteY2" fmla="*/ 231273 h 6191250"/>
                <a:gd name="connsiteX3" fmla="*/ 580450 w 7235384"/>
                <a:gd name="connsiteY3" fmla="*/ 6191250 h 6191250"/>
                <a:gd name="connsiteX4" fmla="*/ 248501 w 7235384"/>
                <a:gd name="connsiteY4" fmla="*/ 6183576 h 6191250"/>
                <a:gd name="connsiteX5" fmla="*/ 0 w 7235384"/>
                <a:gd name="connsiteY5" fmla="*/ 6166299 h 6191250"/>
                <a:gd name="connsiteX6" fmla="*/ 0 w 7235384"/>
                <a:gd name="connsiteY6" fmla="*/ 3256215 h 6191250"/>
                <a:gd name="connsiteX7" fmla="*/ 72412 w 7235384"/>
                <a:gd name="connsiteY7" fmla="*/ 3260846 h 6191250"/>
                <a:gd name="connsiteX8" fmla="*/ 261129 w 7235384"/>
                <a:gd name="connsiteY8" fmla="*/ 3264861 h 6191250"/>
                <a:gd name="connsiteX9" fmla="*/ 4151139 w 7235384"/>
                <a:gd name="connsiteY9" fmla="*/ 11483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5384" h="6191250">
                  <a:moveTo>
                    <a:pt x="4160870" y="0"/>
                  </a:moveTo>
                  <a:lnTo>
                    <a:pt x="7235384" y="0"/>
                  </a:lnTo>
                  <a:lnTo>
                    <a:pt x="7229188" y="231273"/>
                  </a:lnTo>
                  <a:cubicBezTo>
                    <a:pt x="7050882" y="3551188"/>
                    <a:pt x="4142331" y="6191250"/>
                    <a:pt x="580450" y="6191250"/>
                  </a:cubicBezTo>
                  <a:cubicBezTo>
                    <a:pt x="469141" y="6191250"/>
                    <a:pt x="358471" y="6188672"/>
                    <a:pt x="248501" y="6183576"/>
                  </a:cubicBezTo>
                  <a:lnTo>
                    <a:pt x="0" y="6166299"/>
                  </a:lnTo>
                  <a:lnTo>
                    <a:pt x="0" y="3256215"/>
                  </a:lnTo>
                  <a:lnTo>
                    <a:pt x="72412" y="3260846"/>
                  </a:lnTo>
                  <a:cubicBezTo>
                    <a:pt x="134944" y="3263513"/>
                    <a:pt x="197861" y="3264861"/>
                    <a:pt x="261129" y="3264861"/>
                  </a:cubicBezTo>
                  <a:cubicBezTo>
                    <a:pt x="2285701" y="3264861"/>
                    <a:pt x="3950898" y="1884158"/>
                    <a:pt x="4151139" y="114836"/>
                  </a:cubicBezTo>
                  <a:close/>
                </a:path>
              </a:pathLst>
            </a:custGeom>
            <a:solidFill>
              <a:schemeClr val="accent4">
                <a:lumMod val="75000"/>
                <a:alpha val="84000"/>
              </a:schemeClr>
            </a:solidFill>
            <a:ln w="2987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3" name="Kombinationstegning: figur 22">
              <a:extLst>
                <a:ext uri="{FF2B5EF4-FFF2-40B4-BE49-F238E27FC236}">
                  <a16:creationId xmlns:a16="http://schemas.microsoft.com/office/drawing/2014/main" id="{EE3C2707-1E41-4A22-99D9-625FAFAC06F2}"/>
                </a:ext>
              </a:extLst>
            </p:cNvPr>
            <p:cNvSpPr/>
            <p:nvPr userDrawn="1"/>
          </p:nvSpPr>
          <p:spPr>
            <a:xfrm>
              <a:off x="0" y="1115539"/>
              <a:ext cx="6277870" cy="5069645"/>
            </a:xfrm>
            <a:custGeom>
              <a:avLst/>
              <a:gdLst>
                <a:gd name="connsiteX0" fmla="*/ 4727046 w 6277870"/>
                <a:gd name="connsiteY0" fmla="*/ 0 h 5069645"/>
                <a:gd name="connsiteX1" fmla="*/ 6277870 w 6277870"/>
                <a:gd name="connsiteY1" fmla="*/ 1550824 h 5069645"/>
                <a:gd name="connsiteX2" fmla="*/ 6155999 w 6277870"/>
                <a:gd name="connsiteY2" fmla="*/ 2154475 h 5069645"/>
                <a:gd name="connsiteX3" fmla="*/ 6108007 w 6277870"/>
                <a:gd name="connsiteY3" fmla="*/ 2254099 h 5069645"/>
                <a:gd name="connsiteX4" fmla="*/ 6123929 w 6277870"/>
                <a:gd name="connsiteY4" fmla="*/ 2264881 h 5069645"/>
                <a:gd name="connsiteX5" fmla="*/ 6014135 w 6277870"/>
                <a:gd name="connsiteY5" fmla="*/ 2416059 h 5069645"/>
                <a:gd name="connsiteX6" fmla="*/ 6013014 w 6277870"/>
                <a:gd name="connsiteY6" fmla="*/ 2417904 h 5069645"/>
                <a:gd name="connsiteX7" fmla="*/ 6005401 w 6277870"/>
                <a:gd name="connsiteY7" fmla="*/ 2428086 h 5069645"/>
                <a:gd name="connsiteX8" fmla="*/ 5986297 w 6277870"/>
                <a:gd name="connsiteY8" fmla="*/ 2454389 h 5069645"/>
                <a:gd name="connsiteX9" fmla="*/ 5979005 w 6277870"/>
                <a:gd name="connsiteY9" fmla="*/ 2463384 h 5069645"/>
                <a:gd name="connsiteX10" fmla="*/ 5923737 w 6277870"/>
                <a:gd name="connsiteY10" fmla="*/ 2537292 h 5069645"/>
                <a:gd name="connsiteX11" fmla="*/ 5880643 w 6277870"/>
                <a:gd name="connsiteY11" fmla="*/ 2584708 h 5069645"/>
                <a:gd name="connsiteX12" fmla="*/ 5750857 w 6277870"/>
                <a:gd name="connsiteY12" fmla="*/ 2744792 h 5069645"/>
                <a:gd name="connsiteX13" fmla="*/ 580450 w 6277870"/>
                <a:gd name="connsiteY13" fmla="*/ 5069645 h 5069645"/>
                <a:gd name="connsiteX14" fmla="*/ 248501 w 6277870"/>
                <a:gd name="connsiteY14" fmla="*/ 5061971 h 5069645"/>
                <a:gd name="connsiteX15" fmla="*/ 0 w 6277870"/>
                <a:gd name="connsiteY15" fmla="*/ 5044694 h 5069645"/>
                <a:gd name="connsiteX16" fmla="*/ 0 w 6277870"/>
                <a:gd name="connsiteY16" fmla="*/ 2134610 h 5069645"/>
                <a:gd name="connsiteX17" fmla="*/ 72412 w 6277870"/>
                <a:gd name="connsiteY17" fmla="*/ 2139241 h 5069645"/>
                <a:gd name="connsiteX18" fmla="*/ 261129 w 6277870"/>
                <a:gd name="connsiteY18" fmla="*/ 2143256 h 5069645"/>
                <a:gd name="connsiteX19" fmla="*/ 3366142 w 6277870"/>
                <a:gd name="connsiteY19" fmla="*/ 767453 h 5069645"/>
                <a:gd name="connsiteX20" fmla="*/ 3554616 w 6277870"/>
                <a:gd name="connsiteY20" fmla="*/ 525014 h 5069645"/>
                <a:gd name="connsiteX21" fmla="*/ 3561732 w 6277870"/>
                <a:gd name="connsiteY21" fmla="*/ 529833 h 5069645"/>
                <a:gd name="connsiteX22" fmla="*/ 3630448 w 6277870"/>
                <a:gd name="connsiteY22" fmla="*/ 454226 h 5069645"/>
                <a:gd name="connsiteX23" fmla="*/ 4727046 w 6277870"/>
                <a:gd name="connsiteY23" fmla="*/ 0 h 50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7870" h="5069645">
                  <a:moveTo>
                    <a:pt x="4727046" y="0"/>
                  </a:moveTo>
                  <a:cubicBezTo>
                    <a:pt x="5583542" y="0"/>
                    <a:pt x="6277870" y="694328"/>
                    <a:pt x="6277870" y="1550824"/>
                  </a:cubicBezTo>
                  <a:cubicBezTo>
                    <a:pt x="6277870" y="1764948"/>
                    <a:pt x="6234475" y="1968937"/>
                    <a:pt x="6155999" y="2154475"/>
                  </a:cubicBezTo>
                  <a:lnTo>
                    <a:pt x="6108007" y="2254099"/>
                  </a:lnTo>
                  <a:lnTo>
                    <a:pt x="6123929" y="2264881"/>
                  </a:lnTo>
                  <a:lnTo>
                    <a:pt x="6014135" y="2416059"/>
                  </a:lnTo>
                  <a:lnTo>
                    <a:pt x="6013014" y="2417904"/>
                  </a:lnTo>
                  <a:lnTo>
                    <a:pt x="6005401" y="2428086"/>
                  </a:lnTo>
                  <a:lnTo>
                    <a:pt x="5986297" y="2454389"/>
                  </a:lnTo>
                  <a:lnTo>
                    <a:pt x="5979005" y="2463384"/>
                  </a:lnTo>
                  <a:lnTo>
                    <a:pt x="5923737" y="2537292"/>
                  </a:lnTo>
                  <a:lnTo>
                    <a:pt x="5880643" y="2584708"/>
                  </a:lnTo>
                  <a:lnTo>
                    <a:pt x="5750857" y="2744792"/>
                  </a:lnTo>
                  <a:cubicBezTo>
                    <a:pt x="4530227" y="4163252"/>
                    <a:pt x="2667490" y="5069645"/>
                    <a:pt x="580450" y="5069645"/>
                  </a:cubicBezTo>
                  <a:cubicBezTo>
                    <a:pt x="469141" y="5069645"/>
                    <a:pt x="358471" y="5067067"/>
                    <a:pt x="248501" y="5061971"/>
                  </a:cubicBezTo>
                  <a:lnTo>
                    <a:pt x="0" y="5044694"/>
                  </a:lnTo>
                  <a:lnTo>
                    <a:pt x="0" y="2134610"/>
                  </a:lnTo>
                  <a:lnTo>
                    <a:pt x="72412" y="2139241"/>
                  </a:lnTo>
                  <a:cubicBezTo>
                    <a:pt x="134944" y="2141908"/>
                    <a:pt x="197861" y="2143256"/>
                    <a:pt x="261129" y="2143256"/>
                  </a:cubicBezTo>
                  <a:cubicBezTo>
                    <a:pt x="1526487" y="2143256"/>
                    <a:pt x="2651463" y="1603919"/>
                    <a:pt x="3366142" y="767453"/>
                  </a:cubicBezTo>
                  <a:lnTo>
                    <a:pt x="3554616" y="525014"/>
                  </a:lnTo>
                  <a:lnTo>
                    <a:pt x="3561732" y="529833"/>
                  </a:lnTo>
                  <a:lnTo>
                    <a:pt x="3630448" y="454226"/>
                  </a:lnTo>
                  <a:cubicBezTo>
                    <a:pt x="3911092" y="173582"/>
                    <a:pt x="4298798" y="0"/>
                    <a:pt x="4727046" y="0"/>
                  </a:cubicBezTo>
                  <a:close/>
                </a:path>
              </a:pathLst>
            </a:custGeom>
            <a:solidFill>
              <a:schemeClr val="accent3">
                <a:alpha val="84000"/>
              </a:schemeClr>
            </a:solidFill>
            <a:ln w="2987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 name="Titel 1">
            <a:extLst>
              <a:ext uri="{FF2B5EF4-FFF2-40B4-BE49-F238E27FC236}">
                <a16:creationId xmlns:a16="http://schemas.microsoft.com/office/drawing/2014/main" id="{A668E7BF-DAC4-40E6-A2EE-8B7EE6855E3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F15F8EE9-205F-4D46-800C-D8F25374D3CF}"/>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3392359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124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3082B7-986E-4C5E-A6AA-00A6529002D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85AF7EB4-1A65-4BCB-80AB-91580B517605}"/>
              </a:ext>
            </a:extLst>
          </p:cNvPr>
          <p:cNvSpPr>
            <a:spLocks noGrp="1"/>
          </p:cNvSpPr>
          <p:nvPr>
            <p:ph idx="1"/>
          </p:nvPr>
        </p:nvSpPr>
        <p:spPr>
          <a:xfrm>
            <a:off x="5113421" y="457201"/>
            <a:ext cx="6241967"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tekst 3">
            <a:extLst>
              <a:ext uri="{FF2B5EF4-FFF2-40B4-BE49-F238E27FC236}">
                <a16:creationId xmlns:a16="http://schemas.microsoft.com/office/drawing/2014/main" id="{D51A1A52-919D-4EF6-B892-94E6A77843BE}"/>
              </a:ext>
            </a:extLst>
          </p:cNvPr>
          <p:cNvSpPr>
            <a:spLocks noGrp="1"/>
          </p:cNvSpPr>
          <p:nvPr>
            <p:ph type="body" sz="half" idx="2"/>
          </p:nvPr>
        </p:nvSpPr>
        <p:spPr>
          <a:xfrm>
            <a:off x="839788" y="2189746"/>
            <a:ext cx="3932237" cy="367924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269222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fslutningsslide - Farvel og tak">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0731216-35C1-40C0-BE2C-5549BE64DBFC}"/>
              </a:ext>
            </a:extLst>
          </p:cNvPr>
          <p:cNvSpPr/>
          <p:nvPr userDrawn="1"/>
        </p:nvSpPr>
        <p:spPr>
          <a:xfrm>
            <a:off x="0" y="4620127"/>
            <a:ext cx="12192000" cy="2261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billede 4">
            <a:extLst>
              <a:ext uri="{FF2B5EF4-FFF2-40B4-BE49-F238E27FC236}">
                <a16:creationId xmlns:a16="http://schemas.microsoft.com/office/drawing/2014/main" id="{4027F556-7AA2-453C-B48C-C8525D5D165A}"/>
              </a:ext>
            </a:extLst>
          </p:cNvPr>
          <p:cNvSpPr>
            <a:spLocks noGrp="1"/>
          </p:cNvSpPr>
          <p:nvPr>
            <p:ph type="pic" sz="quarter" idx="10"/>
          </p:nvPr>
        </p:nvSpPr>
        <p:spPr>
          <a:xfrm>
            <a:off x="5462337" y="-1"/>
            <a:ext cx="6729663" cy="6882064"/>
          </a:xfrm>
          <a:noFill/>
        </p:spPr>
        <p:txBody>
          <a:bodyPr/>
          <a:lstStyle>
            <a:lvl1pPr marL="0" indent="0" algn="ctr">
              <a:buNone/>
              <a:defRPr/>
            </a:lvl1pPr>
          </a:lstStyle>
          <a:p>
            <a:r>
              <a:rPr lang="da-DK"/>
              <a:t>Klik på ikonet for at tilføje et billede</a:t>
            </a:r>
            <a:endParaRPr lang="da-DK" dirty="0"/>
          </a:p>
        </p:txBody>
      </p:sp>
      <p:pic>
        <p:nvPicPr>
          <p:cNvPr id="11" name="Billede 10">
            <a:extLst>
              <a:ext uri="{FF2B5EF4-FFF2-40B4-BE49-F238E27FC236}">
                <a16:creationId xmlns:a16="http://schemas.microsoft.com/office/drawing/2014/main" id="{76047637-52EF-448C-AE8A-8881B5AF2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6154" y="0"/>
            <a:ext cx="11315001" cy="7071875"/>
          </a:xfrm>
          <a:prstGeom prst="rect">
            <a:avLst/>
          </a:prstGeom>
          <a:ln>
            <a:gradFill>
              <a:gsLst>
                <a:gs pos="0">
                  <a:schemeClr val="accent1">
                    <a:lumMod val="5000"/>
                    <a:lumOff val="95000"/>
                  </a:schemeClr>
                </a:gs>
                <a:gs pos="7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6" name="Rektangel 5">
            <a:extLst>
              <a:ext uri="{FF2B5EF4-FFF2-40B4-BE49-F238E27FC236}">
                <a16:creationId xmlns:a16="http://schemas.microsoft.com/office/drawing/2014/main" id="{C80B3929-D8F9-4970-8559-2706ECE49FEA}"/>
              </a:ext>
            </a:extLst>
          </p:cNvPr>
          <p:cNvSpPr/>
          <p:nvPr userDrawn="1"/>
        </p:nvSpPr>
        <p:spPr>
          <a:xfrm>
            <a:off x="0" y="-24067"/>
            <a:ext cx="6533147" cy="7038478"/>
          </a:xfrm>
          <a:prstGeom prst="rect">
            <a:avLst/>
          </a:prstGeom>
          <a:gradFill flip="none" rotWithShape="1">
            <a:gsLst>
              <a:gs pos="0">
                <a:schemeClr val="bg1"/>
              </a:gs>
              <a:gs pos="85000">
                <a:srgbClr val="FFFFFF"/>
              </a:gs>
              <a:gs pos="88000">
                <a:schemeClr val="bg1">
                  <a:alpha val="85000"/>
                </a:schemeClr>
              </a:gs>
              <a:gs pos="90000">
                <a:schemeClr val="bg1">
                  <a:alpha val="75000"/>
                </a:schemeClr>
              </a:gs>
              <a:gs pos="100000">
                <a:schemeClr val="bg1">
                  <a:alpha val="1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C3718676-28E6-4FAE-8B98-02A19C2EFB55}"/>
              </a:ext>
            </a:extLst>
          </p:cNvPr>
          <p:cNvSpPr>
            <a:spLocks noGrp="1"/>
          </p:cNvSpPr>
          <p:nvPr>
            <p:ph type="title"/>
          </p:nvPr>
        </p:nvSpPr>
        <p:spPr>
          <a:xfrm>
            <a:off x="1002082" y="2239349"/>
            <a:ext cx="5071009" cy="1836905"/>
          </a:xfrm>
        </p:spPr>
        <p:txBody>
          <a:bodyPr anchor="b">
            <a:normAutofit/>
          </a:bodyPr>
          <a:lstStyle>
            <a:lvl1pPr>
              <a:defRPr sz="4000"/>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D3929C4D-48FB-4A29-BEC2-D449502FA890}"/>
              </a:ext>
            </a:extLst>
          </p:cNvPr>
          <p:cNvSpPr txBox="1"/>
          <p:nvPr userDrawn="1"/>
        </p:nvSpPr>
        <p:spPr>
          <a:xfrm>
            <a:off x="367029" y="1720162"/>
            <a:ext cx="854242" cy="2215991"/>
          </a:xfrm>
          <a:prstGeom prst="rect">
            <a:avLst/>
          </a:prstGeom>
          <a:noFill/>
        </p:spPr>
        <p:txBody>
          <a:bodyPr wrap="square" rtlCol="0">
            <a:spAutoFit/>
          </a:bodyPr>
          <a:lstStyle/>
          <a:p>
            <a:r>
              <a:rPr lang="da-DK" sz="13800" dirty="0">
                <a:latin typeface="+mj-lt"/>
              </a:rPr>
              <a:t>”</a:t>
            </a:r>
          </a:p>
        </p:txBody>
      </p:sp>
      <p:pic>
        <p:nvPicPr>
          <p:cNvPr id="14" name="Billede 13">
            <a:extLst>
              <a:ext uri="{FF2B5EF4-FFF2-40B4-BE49-F238E27FC236}">
                <a16:creationId xmlns:a16="http://schemas.microsoft.com/office/drawing/2014/main" id="{883392D9-31FA-4DB1-82F5-CC7C472F8C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754" y="589930"/>
            <a:ext cx="2191273" cy="990131"/>
          </a:xfrm>
          <a:prstGeom prst="rect">
            <a:avLst/>
          </a:prstGeom>
        </p:spPr>
      </p:pic>
      <p:sp>
        <p:nvSpPr>
          <p:cNvPr id="18" name="Rektangel 17">
            <a:extLst>
              <a:ext uri="{FF2B5EF4-FFF2-40B4-BE49-F238E27FC236}">
                <a16:creationId xmlns:a16="http://schemas.microsoft.com/office/drawing/2014/main" id="{C80A32C3-910C-45EE-AC75-03A2E1692B1A}"/>
              </a:ext>
            </a:extLst>
          </p:cNvPr>
          <p:cNvSpPr/>
          <p:nvPr userDrawn="1"/>
        </p:nvSpPr>
        <p:spPr>
          <a:xfrm>
            <a:off x="12192000" y="-535406"/>
            <a:ext cx="1572126" cy="7952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88282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 Mobil">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313185-DA3E-4B54-8E03-D1D2D0E6F85B}"/>
              </a:ext>
            </a:extLst>
          </p:cNvPr>
          <p:cNvSpPr>
            <a:spLocks noGrp="1"/>
          </p:cNvSpPr>
          <p:nvPr>
            <p:ph type="pic" sz="quarter" idx="10" hasCustomPrompt="1"/>
          </p:nvPr>
        </p:nvSpPr>
        <p:spPr>
          <a:xfrm>
            <a:off x="5902859" y="2082296"/>
            <a:ext cx="1507764" cy="2791501"/>
          </a:xfrm>
          <a:prstGeom prst="rect">
            <a:avLst/>
          </a:prstGeom>
        </p:spPr>
        <p:txBody>
          <a:bodyPr>
            <a:normAutofit/>
          </a:bodyPr>
          <a:lstStyle>
            <a:lvl1pPr marL="0" indent="0">
              <a:buNone/>
              <a:defRPr sz="2000">
                <a:solidFill>
                  <a:schemeClr val="accent3"/>
                </a:solidFill>
              </a:defRPr>
            </a:lvl1pPr>
          </a:lstStyle>
          <a:p>
            <a:r>
              <a:rPr lang="da-DK" dirty="0"/>
              <a:t>Klik for at indsætte billede</a:t>
            </a:r>
            <a:endParaRPr lang="id-ID" dirty="0"/>
          </a:p>
        </p:txBody>
      </p:sp>
      <p:sp>
        <p:nvSpPr>
          <p:cNvPr id="8" name="Picture Placeholder 2">
            <a:extLst>
              <a:ext uri="{FF2B5EF4-FFF2-40B4-BE49-F238E27FC236}">
                <a16:creationId xmlns:a16="http://schemas.microsoft.com/office/drawing/2014/main" id="{E8A54798-94E8-42D9-9487-592CAE4CF791}"/>
              </a:ext>
            </a:extLst>
          </p:cNvPr>
          <p:cNvSpPr>
            <a:spLocks noGrp="1"/>
          </p:cNvSpPr>
          <p:nvPr>
            <p:ph type="pic" sz="quarter" idx="11" hasCustomPrompt="1"/>
          </p:nvPr>
        </p:nvSpPr>
        <p:spPr>
          <a:xfrm>
            <a:off x="9351686" y="2109456"/>
            <a:ext cx="1507764" cy="2791501"/>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accent3"/>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for at indsætte billede</a:t>
            </a:r>
            <a:endParaRPr lang="id-ID" dirty="0"/>
          </a:p>
          <a:p>
            <a:endParaRPr lang="id-ID" dirty="0"/>
          </a:p>
        </p:txBody>
      </p:sp>
      <p:sp>
        <p:nvSpPr>
          <p:cNvPr id="9" name="Picture Placeholder 2">
            <a:extLst>
              <a:ext uri="{FF2B5EF4-FFF2-40B4-BE49-F238E27FC236}">
                <a16:creationId xmlns:a16="http://schemas.microsoft.com/office/drawing/2014/main" id="{3E94EF68-DBC2-4B7E-8079-96255A51D591}"/>
              </a:ext>
            </a:extLst>
          </p:cNvPr>
          <p:cNvSpPr>
            <a:spLocks noGrp="1"/>
          </p:cNvSpPr>
          <p:nvPr>
            <p:ph type="pic" sz="quarter" idx="12" hasCustomPrompt="1"/>
          </p:nvPr>
        </p:nvSpPr>
        <p:spPr>
          <a:xfrm>
            <a:off x="7239321" y="1745808"/>
            <a:ext cx="2040481" cy="3583003"/>
          </a:xfrm>
          <a:prstGeom prst="rect">
            <a:avLst/>
          </a:prstGeo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accent3"/>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for at indsætte billede</a:t>
            </a:r>
            <a:endParaRPr lang="id-ID" dirty="0"/>
          </a:p>
        </p:txBody>
      </p:sp>
      <p:sp>
        <p:nvSpPr>
          <p:cNvPr id="10" name="Titel 1">
            <a:extLst>
              <a:ext uri="{FF2B5EF4-FFF2-40B4-BE49-F238E27FC236}">
                <a16:creationId xmlns:a16="http://schemas.microsoft.com/office/drawing/2014/main" id="{CF1EC6BF-4F5B-461A-B6B4-DBBBBF7BAFC8}"/>
              </a:ext>
            </a:extLst>
          </p:cNvPr>
          <p:cNvSpPr>
            <a:spLocks noGrp="1"/>
          </p:cNvSpPr>
          <p:nvPr>
            <p:ph type="title"/>
          </p:nvPr>
        </p:nvSpPr>
        <p:spPr>
          <a:xfrm>
            <a:off x="693345" y="486135"/>
            <a:ext cx="10515600" cy="758181"/>
          </a:xfrm>
        </p:spPr>
        <p:txBody>
          <a:bodyPr/>
          <a:lstStyle/>
          <a:p>
            <a:r>
              <a:rPr lang="da-DK" dirty="0"/>
              <a:t>Klik for at redigere titeltypografien i masteren</a:t>
            </a:r>
          </a:p>
        </p:txBody>
      </p:sp>
      <p:grpSp>
        <p:nvGrpSpPr>
          <p:cNvPr id="12" name="Grupper 11">
            <a:extLst>
              <a:ext uri="{FF2B5EF4-FFF2-40B4-BE49-F238E27FC236}">
                <a16:creationId xmlns:a16="http://schemas.microsoft.com/office/drawing/2014/main" id="{934DC507-F1E1-48CB-8ABF-DFB8E112EDB5}"/>
              </a:ext>
            </a:extLst>
          </p:cNvPr>
          <p:cNvGrpSpPr/>
          <p:nvPr userDrawn="1"/>
        </p:nvGrpSpPr>
        <p:grpSpPr>
          <a:xfrm>
            <a:off x="0" y="6047233"/>
            <a:ext cx="12192003" cy="829091"/>
            <a:chOff x="0" y="4477807"/>
            <a:chExt cx="9144000" cy="684000"/>
          </a:xfrm>
        </p:grpSpPr>
        <p:sp>
          <p:nvSpPr>
            <p:cNvPr id="13" name="Rektangel 12">
              <a:extLst>
                <a:ext uri="{FF2B5EF4-FFF2-40B4-BE49-F238E27FC236}">
                  <a16:creationId xmlns:a16="http://schemas.microsoft.com/office/drawing/2014/main" id="{DB4064C2-FC97-49C6-8E80-F3A6E40884BF}"/>
                </a:ext>
              </a:extLst>
            </p:cNvPr>
            <p:cNvSpPr/>
            <p:nvPr/>
          </p:nvSpPr>
          <p:spPr>
            <a:xfrm>
              <a:off x="0" y="4477807"/>
              <a:ext cx="9144000" cy="68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351">
                <a:solidFill>
                  <a:srgbClr val="4D4D4D"/>
                </a:solidFill>
              </a:endParaRPr>
            </a:p>
          </p:txBody>
        </p:sp>
        <p:grpSp>
          <p:nvGrpSpPr>
            <p:cNvPr id="14" name="Grupper 8">
              <a:extLst>
                <a:ext uri="{FF2B5EF4-FFF2-40B4-BE49-F238E27FC236}">
                  <a16:creationId xmlns:a16="http://schemas.microsoft.com/office/drawing/2014/main" id="{72CAA885-AE7C-44E7-A7A3-BDFF6D76D465}"/>
                </a:ext>
              </a:extLst>
            </p:cNvPr>
            <p:cNvGrpSpPr/>
            <p:nvPr userDrawn="1"/>
          </p:nvGrpSpPr>
          <p:grpSpPr>
            <a:xfrm>
              <a:off x="632554" y="4602332"/>
              <a:ext cx="8054246" cy="400675"/>
              <a:chOff x="632554" y="4602332"/>
              <a:chExt cx="8054246" cy="400675"/>
            </a:xfrm>
          </p:grpSpPr>
          <p:pic>
            <p:nvPicPr>
              <p:cNvPr id="15" name="Billede 14" descr="Sammenkoblingen_logo.png">
                <a:extLst>
                  <a:ext uri="{FF2B5EF4-FFF2-40B4-BE49-F238E27FC236}">
                    <a16:creationId xmlns:a16="http://schemas.microsoft.com/office/drawing/2014/main" id="{236912ED-E570-43A1-B0C7-5468D69C7BE1}"/>
                  </a:ext>
                </a:extLst>
              </p:cNvPr>
              <p:cNvPicPr>
                <a:picLocks noChangeAspect="1"/>
              </p:cNvPicPr>
              <p:nvPr userDrawn="1"/>
            </p:nvPicPr>
            <p:blipFill>
              <a:blip r:embed="rId2"/>
              <a:stretch>
                <a:fillRect/>
              </a:stretch>
            </p:blipFill>
            <p:spPr>
              <a:xfrm>
                <a:off x="632554" y="4729163"/>
                <a:ext cx="1158146" cy="215680"/>
              </a:xfrm>
              <a:prstGeom prst="rect">
                <a:avLst/>
              </a:prstGeom>
            </p:spPr>
          </p:pic>
          <p:pic>
            <p:nvPicPr>
              <p:cNvPr id="16" name="Billede 15" descr="TJM-logo.png">
                <a:extLst>
                  <a:ext uri="{FF2B5EF4-FFF2-40B4-BE49-F238E27FC236}">
                    <a16:creationId xmlns:a16="http://schemas.microsoft.com/office/drawing/2014/main" id="{C41C7838-3FB1-4469-8E01-C525ABFBD2B5}"/>
                  </a:ext>
                </a:extLst>
              </p:cNvPr>
              <p:cNvPicPr>
                <a:picLocks noChangeAspect="1"/>
              </p:cNvPicPr>
              <p:nvPr userDrawn="1"/>
            </p:nvPicPr>
            <p:blipFill>
              <a:blip r:embed="rId3"/>
              <a:stretch>
                <a:fillRect/>
              </a:stretch>
            </p:blipFill>
            <p:spPr>
              <a:xfrm>
                <a:off x="7801974" y="4602332"/>
                <a:ext cx="884826" cy="400675"/>
              </a:xfrm>
              <a:prstGeom prst="rect">
                <a:avLst/>
              </a:prstGeom>
            </p:spPr>
          </p:pic>
        </p:grpSp>
      </p:grpSp>
    </p:spTree>
    <p:extLst>
      <p:ext uri="{BB962C8B-B14F-4D97-AF65-F5344CB8AC3E}">
        <p14:creationId xmlns:p14="http://schemas.microsoft.com/office/powerpoint/2010/main" val="3547010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Kun overskrif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68B2AD-D669-F827-8C4B-4C771D422DEB}"/>
              </a:ext>
            </a:extLst>
          </p:cNvPr>
          <p:cNvSpPr>
            <a:spLocks noGrp="1"/>
          </p:cNvSpPr>
          <p:nvPr>
            <p:ph type="title"/>
          </p:nvPr>
        </p:nvSpPr>
        <p:spPr>
          <a:xfrm>
            <a:off x="693345" y="486135"/>
            <a:ext cx="10515600" cy="758181"/>
          </a:xfrm>
        </p:spPr>
        <p:txBody>
          <a:bodyPr/>
          <a:lstStyle/>
          <a:p>
            <a:r>
              <a:rPr lang="da-DK"/>
              <a:t>Klik for at redigere titeltypografien i masteren</a:t>
            </a:r>
          </a:p>
        </p:txBody>
      </p:sp>
    </p:spTree>
    <p:extLst>
      <p:ext uri="{BB962C8B-B14F-4D97-AF65-F5344CB8AC3E}">
        <p14:creationId xmlns:p14="http://schemas.microsoft.com/office/powerpoint/2010/main" val="2480656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2B69C-CBED-44E4-9F15-D2D1FD848368}"/>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14DEF20D-57DC-42B9-8D35-22B5046FDC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8D1C592C-A258-4F19-84BE-D2C1AC077F52}"/>
              </a:ext>
            </a:extLst>
          </p:cNvPr>
          <p:cNvSpPr>
            <a:spLocks noGrp="1"/>
          </p:cNvSpPr>
          <p:nvPr>
            <p:ph type="dt" sz="half" idx="10"/>
          </p:nvPr>
        </p:nvSpPr>
        <p:spPr>
          <a:xfrm>
            <a:off x="838200" y="6356350"/>
            <a:ext cx="2743200" cy="365125"/>
          </a:xfrm>
          <a:prstGeom prst="rect">
            <a:avLst/>
          </a:prstGeom>
        </p:spPr>
        <p:txBody>
          <a:bodyPr/>
          <a:lstStyle/>
          <a:p>
            <a:fld id="{ED63980E-D136-4D27-9D77-3BEAFED79718}" type="datetimeFigureOut">
              <a:rPr lang="da-DK" smtClean="0"/>
              <a:t>07-04-2025</a:t>
            </a:fld>
            <a:endParaRPr lang="da-DK"/>
          </a:p>
        </p:txBody>
      </p:sp>
      <p:sp>
        <p:nvSpPr>
          <p:cNvPr id="5" name="Pladsholder til sidefod 4">
            <a:extLst>
              <a:ext uri="{FF2B5EF4-FFF2-40B4-BE49-F238E27FC236}">
                <a16:creationId xmlns:a16="http://schemas.microsoft.com/office/drawing/2014/main" id="{172981A5-489D-4DF4-B737-FD059EE229CA}"/>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CD63B93C-D72B-468D-8FF1-73633A4B0DFA}"/>
              </a:ext>
            </a:extLst>
          </p:cNvPr>
          <p:cNvSpPr>
            <a:spLocks noGrp="1"/>
          </p:cNvSpPr>
          <p:nvPr>
            <p:ph type="sldNum" sz="quarter" idx="12"/>
          </p:nvPr>
        </p:nvSpPr>
        <p:spPr>
          <a:xfrm>
            <a:off x="8610600" y="6356350"/>
            <a:ext cx="2743200" cy="365125"/>
          </a:xfrm>
          <a:prstGeom prst="rect">
            <a:avLst/>
          </a:prstGeom>
        </p:spPr>
        <p:txBody>
          <a:bodyPr/>
          <a:lstStyle/>
          <a:p>
            <a:fld id="{5E877632-8432-4C2C-B2B2-4C34FF1D18EB}" type="slidenum">
              <a:rPr lang="da-DK" smtClean="0"/>
              <a:t>‹nr.›</a:t>
            </a:fld>
            <a:endParaRPr lang="da-DK"/>
          </a:p>
        </p:txBody>
      </p:sp>
    </p:spTree>
    <p:extLst>
      <p:ext uri="{BB962C8B-B14F-4D97-AF65-F5344CB8AC3E}">
        <p14:creationId xmlns:p14="http://schemas.microsoft.com/office/powerpoint/2010/main" val="169609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22082F-30FB-4170-8673-8E259EEF924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086589D-F163-4E57-BECD-3B2F1739287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C6967D3-5778-4916-84A0-0CFFEE2965AF}"/>
              </a:ext>
            </a:extLst>
          </p:cNvPr>
          <p:cNvSpPr>
            <a:spLocks noGrp="1"/>
          </p:cNvSpPr>
          <p:nvPr>
            <p:ph type="dt" sz="half" idx="10"/>
          </p:nvPr>
        </p:nvSpPr>
        <p:spPr>
          <a:xfrm>
            <a:off x="838200" y="6356350"/>
            <a:ext cx="2743200" cy="365125"/>
          </a:xfrm>
          <a:prstGeom prst="rect">
            <a:avLst/>
          </a:prstGeom>
        </p:spPr>
        <p:txBody>
          <a:bodyPr/>
          <a:lstStyle/>
          <a:p>
            <a:fld id="{ED63980E-D136-4D27-9D77-3BEAFED79718}" type="datetimeFigureOut">
              <a:rPr lang="da-DK" smtClean="0"/>
              <a:t>07-04-2025</a:t>
            </a:fld>
            <a:endParaRPr lang="da-DK"/>
          </a:p>
        </p:txBody>
      </p:sp>
      <p:sp>
        <p:nvSpPr>
          <p:cNvPr id="5" name="Pladsholder til sidefod 4">
            <a:extLst>
              <a:ext uri="{FF2B5EF4-FFF2-40B4-BE49-F238E27FC236}">
                <a16:creationId xmlns:a16="http://schemas.microsoft.com/office/drawing/2014/main" id="{91BAE3ED-40D2-434B-B1FF-649A4467D818}"/>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64B38ED1-E23D-4C0A-A4BE-85C7ECB1D4F9}"/>
              </a:ext>
            </a:extLst>
          </p:cNvPr>
          <p:cNvSpPr>
            <a:spLocks noGrp="1"/>
          </p:cNvSpPr>
          <p:nvPr>
            <p:ph type="sldNum" sz="quarter" idx="12"/>
          </p:nvPr>
        </p:nvSpPr>
        <p:spPr>
          <a:xfrm>
            <a:off x="8610600" y="6356350"/>
            <a:ext cx="2743200" cy="365125"/>
          </a:xfrm>
          <a:prstGeom prst="rect">
            <a:avLst/>
          </a:prstGeom>
        </p:spPr>
        <p:txBody>
          <a:bodyPr/>
          <a:lstStyle/>
          <a:p>
            <a:fld id="{5E877632-8432-4C2C-B2B2-4C34FF1D18EB}" type="slidenum">
              <a:rPr lang="da-DK" smtClean="0"/>
              <a:t>‹nr.›</a:t>
            </a:fld>
            <a:endParaRPr lang="da-DK"/>
          </a:p>
        </p:txBody>
      </p:sp>
    </p:spTree>
    <p:extLst>
      <p:ext uri="{BB962C8B-B14F-4D97-AF65-F5344CB8AC3E}">
        <p14:creationId xmlns:p14="http://schemas.microsoft.com/office/powerpoint/2010/main" val="1455945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7C7655-AF95-EB38-CA96-5E12289B6A0C}"/>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9B0201CC-9F5F-8EF8-5C6A-34586A104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694B4DE-AE73-1C10-926E-C74169CB9E58}"/>
              </a:ext>
            </a:extLst>
          </p:cNvPr>
          <p:cNvSpPr>
            <a:spLocks noGrp="1"/>
          </p:cNvSpPr>
          <p:nvPr>
            <p:ph type="dt" sz="half" idx="10"/>
          </p:nvPr>
        </p:nvSpPr>
        <p:spPr/>
        <p:txBody>
          <a:bodyPr/>
          <a:lstStyle/>
          <a:p>
            <a:fld id="{B6103E2C-454C-473C-8ED8-DD549594B372}" type="datetimeFigureOut">
              <a:rPr lang="da-DK" smtClean="0"/>
              <a:t>07-04-2025</a:t>
            </a:fld>
            <a:endParaRPr lang="da-DK"/>
          </a:p>
        </p:txBody>
      </p:sp>
      <p:sp>
        <p:nvSpPr>
          <p:cNvPr id="5" name="Pladsholder til sidefod 4">
            <a:extLst>
              <a:ext uri="{FF2B5EF4-FFF2-40B4-BE49-F238E27FC236}">
                <a16:creationId xmlns:a16="http://schemas.microsoft.com/office/drawing/2014/main" id="{39D32FC8-579D-934E-DC70-FBDA50C2138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9D81A94-7911-D9A6-58BF-B01AECC301B7}"/>
              </a:ext>
            </a:extLst>
          </p:cNvPr>
          <p:cNvSpPr>
            <a:spLocks noGrp="1"/>
          </p:cNvSpPr>
          <p:nvPr>
            <p:ph type="sldNum" sz="quarter" idx="12"/>
          </p:nvPr>
        </p:nvSpPr>
        <p:spPr/>
        <p:txBody>
          <a:bodyPr/>
          <a:lstStyle/>
          <a:p>
            <a:fld id="{DA7678AB-0710-47C5-888C-EBFBD7B5C6E7}" type="slidenum">
              <a:rPr lang="da-DK" smtClean="0"/>
              <a:t>‹nr.›</a:t>
            </a:fld>
            <a:endParaRPr lang="da-DK"/>
          </a:p>
        </p:txBody>
      </p:sp>
    </p:spTree>
    <p:extLst>
      <p:ext uri="{BB962C8B-B14F-4D97-AF65-F5344CB8AC3E}">
        <p14:creationId xmlns:p14="http://schemas.microsoft.com/office/powerpoint/2010/main" val="531149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8BC0F-ED47-4CFE-8D6F-4DB2FFCF7648}"/>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BC15449A-74E0-4187-B484-9425E0AEC2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461FD167-BA8D-48E9-BAF9-572BD8247870}"/>
              </a:ext>
            </a:extLst>
          </p:cNvPr>
          <p:cNvSpPr>
            <a:spLocks noGrp="1"/>
          </p:cNvSpPr>
          <p:nvPr>
            <p:ph type="dt" sz="half" idx="10"/>
          </p:nvPr>
        </p:nvSpPr>
        <p:spPr>
          <a:xfrm>
            <a:off x="838200" y="6356350"/>
            <a:ext cx="2743200" cy="365125"/>
          </a:xfrm>
          <a:prstGeom prst="rect">
            <a:avLst/>
          </a:prstGeom>
        </p:spPr>
        <p:txBody>
          <a:bodyPr/>
          <a:lstStyle/>
          <a:p>
            <a:fld id="{ED63980E-D136-4D27-9D77-3BEAFED79718}" type="datetimeFigureOut">
              <a:rPr lang="da-DK" smtClean="0"/>
              <a:t>07-04-2025</a:t>
            </a:fld>
            <a:endParaRPr lang="da-DK"/>
          </a:p>
        </p:txBody>
      </p:sp>
      <p:sp>
        <p:nvSpPr>
          <p:cNvPr id="5" name="Pladsholder til sidefod 4">
            <a:extLst>
              <a:ext uri="{FF2B5EF4-FFF2-40B4-BE49-F238E27FC236}">
                <a16:creationId xmlns:a16="http://schemas.microsoft.com/office/drawing/2014/main" id="{BB877E2B-91F4-416C-A347-57AD2BBBDABF}"/>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E2488DCB-D655-4769-8D6E-61380B2E30CF}"/>
              </a:ext>
            </a:extLst>
          </p:cNvPr>
          <p:cNvSpPr>
            <a:spLocks noGrp="1"/>
          </p:cNvSpPr>
          <p:nvPr>
            <p:ph type="sldNum" sz="quarter" idx="12"/>
          </p:nvPr>
        </p:nvSpPr>
        <p:spPr>
          <a:xfrm>
            <a:off x="8610600" y="6356350"/>
            <a:ext cx="2743200" cy="365125"/>
          </a:xfrm>
          <a:prstGeom prst="rect">
            <a:avLst/>
          </a:prstGeom>
        </p:spPr>
        <p:txBody>
          <a:bodyPr/>
          <a:lstStyle/>
          <a:p>
            <a:fld id="{5E877632-8432-4C2C-B2B2-4C34FF1D18EB}" type="slidenum">
              <a:rPr lang="da-DK" smtClean="0"/>
              <a:t>‹nr.›</a:t>
            </a:fld>
            <a:endParaRPr lang="da-DK"/>
          </a:p>
        </p:txBody>
      </p:sp>
    </p:spTree>
    <p:extLst>
      <p:ext uri="{BB962C8B-B14F-4D97-AF65-F5344CB8AC3E}">
        <p14:creationId xmlns:p14="http://schemas.microsoft.com/office/powerpoint/2010/main" val="1069219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5CAF6F-DA38-4579-A62B-69C379A111C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2C0D56E-694C-448A-95AC-1F7B8BB8C117}"/>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2E3331C9-09CB-4565-98A4-DD15063C30FB}"/>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46D81A9-F955-449E-9B24-23689E51003B}"/>
              </a:ext>
            </a:extLst>
          </p:cNvPr>
          <p:cNvSpPr>
            <a:spLocks noGrp="1"/>
          </p:cNvSpPr>
          <p:nvPr>
            <p:ph type="dt" sz="half" idx="10"/>
          </p:nvPr>
        </p:nvSpPr>
        <p:spPr>
          <a:xfrm>
            <a:off x="838200" y="6356350"/>
            <a:ext cx="2743200" cy="365125"/>
          </a:xfrm>
          <a:prstGeom prst="rect">
            <a:avLst/>
          </a:prstGeom>
        </p:spPr>
        <p:txBody>
          <a:bodyPr/>
          <a:lstStyle/>
          <a:p>
            <a:fld id="{ED63980E-D136-4D27-9D77-3BEAFED79718}" type="datetimeFigureOut">
              <a:rPr lang="da-DK" smtClean="0"/>
              <a:t>07-04-2025</a:t>
            </a:fld>
            <a:endParaRPr lang="da-DK"/>
          </a:p>
        </p:txBody>
      </p:sp>
      <p:sp>
        <p:nvSpPr>
          <p:cNvPr id="6" name="Pladsholder til sidefod 5">
            <a:extLst>
              <a:ext uri="{FF2B5EF4-FFF2-40B4-BE49-F238E27FC236}">
                <a16:creationId xmlns:a16="http://schemas.microsoft.com/office/drawing/2014/main" id="{1682FA61-D4A4-4F3B-A1FB-CA83F8F05484}"/>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C4862BE0-69DC-4325-A6CC-6D663C494267}"/>
              </a:ext>
            </a:extLst>
          </p:cNvPr>
          <p:cNvSpPr>
            <a:spLocks noGrp="1"/>
          </p:cNvSpPr>
          <p:nvPr>
            <p:ph type="sldNum" sz="quarter" idx="12"/>
          </p:nvPr>
        </p:nvSpPr>
        <p:spPr>
          <a:xfrm>
            <a:off x="8610600" y="6356350"/>
            <a:ext cx="2743200" cy="365125"/>
          </a:xfrm>
          <a:prstGeom prst="rect">
            <a:avLst/>
          </a:prstGeom>
        </p:spPr>
        <p:txBody>
          <a:bodyPr/>
          <a:lstStyle/>
          <a:p>
            <a:fld id="{5E877632-8432-4C2C-B2B2-4C34FF1D18EB}" type="slidenum">
              <a:rPr lang="da-DK" smtClean="0"/>
              <a:t>‹nr.›</a:t>
            </a:fld>
            <a:endParaRPr lang="da-DK"/>
          </a:p>
        </p:txBody>
      </p:sp>
    </p:spTree>
    <p:extLst>
      <p:ext uri="{BB962C8B-B14F-4D97-AF65-F5344CB8AC3E}">
        <p14:creationId xmlns:p14="http://schemas.microsoft.com/office/powerpoint/2010/main" val="3035116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5BE5C-BF5C-4D5F-820F-2F365E1B035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7D11E11-7A2E-4981-BB48-A8C980A564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7D378DE5-585A-4CA3-9A02-90484FECC657}"/>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D9A015EC-E6FB-490A-9040-5EE21E8662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1D084BA6-878B-4BED-9D35-405C8506E98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C4741E7-A98B-4A83-83A0-12162C81D938}"/>
              </a:ext>
            </a:extLst>
          </p:cNvPr>
          <p:cNvSpPr>
            <a:spLocks noGrp="1"/>
          </p:cNvSpPr>
          <p:nvPr>
            <p:ph type="dt" sz="half" idx="10"/>
          </p:nvPr>
        </p:nvSpPr>
        <p:spPr>
          <a:xfrm>
            <a:off x="838200" y="6356350"/>
            <a:ext cx="2743200" cy="365125"/>
          </a:xfrm>
          <a:prstGeom prst="rect">
            <a:avLst/>
          </a:prstGeom>
        </p:spPr>
        <p:txBody>
          <a:bodyPr/>
          <a:lstStyle/>
          <a:p>
            <a:fld id="{ED63980E-D136-4D27-9D77-3BEAFED79718}" type="datetimeFigureOut">
              <a:rPr lang="da-DK" smtClean="0"/>
              <a:t>07-04-2025</a:t>
            </a:fld>
            <a:endParaRPr lang="da-DK"/>
          </a:p>
        </p:txBody>
      </p:sp>
      <p:sp>
        <p:nvSpPr>
          <p:cNvPr id="8" name="Pladsholder til sidefod 7">
            <a:extLst>
              <a:ext uri="{FF2B5EF4-FFF2-40B4-BE49-F238E27FC236}">
                <a16:creationId xmlns:a16="http://schemas.microsoft.com/office/drawing/2014/main" id="{FA004B9A-14B9-4188-8451-46668EAA03C8}"/>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9" name="Pladsholder til slidenummer 8">
            <a:extLst>
              <a:ext uri="{FF2B5EF4-FFF2-40B4-BE49-F238E27FC236}">
                <a16:creationId xmlns:a16="http://schemas.microsoft.com/office/drawing/2014/main" id="{1A748E4E-AAF4-40CE-9D7A-121913FCEBC2}"/>
              </a:ext>
            </a:extLst>
          </p:cNvPr>
          <p:cNvSpPr>
            <a:spLocks noGrp="1"/>
          </p:cNvSpPr>
          <p:nvPr>
            <p:ph type="sldNum" sz="quarter" idx="12"/>
          </p:nvPr>
        </p:nvSpPr>
        <p:spPr>
          <a:xfrm>
            <a:off x="8610600" y="6356350"/>
            <a:ext cx="2743200" cy="365125"/>
          </a:xfrm>
          <a:prstGeom prst="rect">
            <a:avLst/>
          </a:prstGeom>
        </p:spPr>
        <p:txBody>
          <a:bodyPr/>
          <a:lstStyle/>
          <a:p>
            <a:fld id="{5E877632-8432-4C2C-B2B2-4C34FF1D18EB}" type="slidenum">
              <a:rPr lang="da-DK" smtClean="0"/>
              <a:t>‹nr.›</a:t>
            </a:fld>
            <a:endParaRPr lang="da-DK"/>
          </a:p>
        </p:txBody>
      </p:sp>
    </p:spTree>
    <p:extLst>
      <p:ext uri="{BB962C8B-B14F-4D97-AF65-F5344CB8AC3E}">
        <p14:creationId xmlns:p14="http://schemas.microsoft.com/office/powerpoint/2010/main" val="4184211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D4D82-5D7E-44A1-BF2F-22C0BF3DAE9D}"/>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FCFA15D1-EEBD-4E13-8F27-C76C7E4AA16F}"/>
              </a:ext>
            </a:extLst>
          </p:cNvPr>
          <p:cNvSpPr>
            <a:spLocks noGrp="1"/>
          </p:cNvSpPr>
          <p:nvPr>
            <p:ph type="dt" sz="half" idx="10"/>
          </p:nvPr>
        </p:nvSpPr>
        <p:spPr>
          <a:xfrm>
            <a:off x="838200" y="6356350"/>
            <a:ext cx="2743200" cy="365125"/>
          </a:xfrm>
          <a:prstGeom prst="rect">
            <a:avLst/>
          </a:prstGeom>
        </p:spPr>
        <p:txBody>
          <a:bodyPr/>
          <a:lstStyle/>
          <a:p>
            <a:fld id="{ED63980E-D136-4D27-9D77-3BEAFED79718}" type="datetimeFigureOut">
              <a:rPr lang="da-DK" smtClean="0"/>
              <a:t>07-04-2025</a:t>
            </a:fld>
            <a:endParaRPr lang="da-DK"/>
          </a:p>
        </p:txBody>
      </p:sp>
      <p:sp>
        <p:nvSpPr>
          <p:cNvPr id="4" name="Pladsholder til sidefod 3">
            <a:extLst>
              <a:ext uri="{FF2B5EF4-FFF2-40B4-BE49-F238E27FC236}">
                <a16:creationId xmlns:a16="http://schemas.microsoft.com/office/drawing/2014/main" id="{FF5CD723-5A57-4462-9482-71CB1F9D2343}"/>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5" name="Pladsholder til slidenummer 4">
            <a:extLst>
              <a:ext uri="{FF2B5EF4-FFF2-40B4-BE49-F238E27FC236}">
                <a16:creationId xmlns:a16="http://schemas.microsoft.com/office/drawing/2014/main" id="{F7302DB0-F409-4EE7-A2C4-75FCD5CFD4D5}"/>
              </a:ext>
            </a:extLst>
          </p:cNvPr>
          <p:cNvSpPr>
            <a:spLocks noGrp="1"/>
          </p:cNvSpPr>
          <p:nvPr>
            <p:ph type="sldNum" sz="quarter" idx="12"/>
          </p:nvPr>
        </p:nvSpPr>
        <p:spPr>
          <a:xfrm>
            <a:off x="8610600" y="6356350"/>
            <a:ext cx="2743200" cy="365125"/>
          </a:xfrm>
          <a:prstGeom prst="rect">
            <a:avLst/>
          </a:prstGeom>
        </p:spPr>
        <p:txBody>
          <a:bodyPr/>
          <a:lstStyle/>
          <a:p>
            <a:fld id="{5E877632-8432-4C2C-B2B2-4C34FF1D18EB}" type="slidenum">
              <a:rPr lang="da-DK" smtClean="0"/>
              <a:t>‹nr.›</a:t>
            </a:fld>
            <a:endParaRPr lang="da-DK"/>
          </a:p>
        </p:txBody>
      </p:sp>
    </p:spTree>
    <p:extLst>
      <p:ext uri="{BB962C8B-B14F-4D97-AF65-F5344CB8AC3E}">
        <p14:creationId xmlns:p14="http://schemas.microsoft.com/office/powerpoint/2010/main" val="1529996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35F201A-4C0D-40F9-AB25-7EA02B7EBF79}"/>
              </a:ext>
            </a:extLst>
          </p:cNvPr>
          <p:cNvSpPr>
            <a:spLocks noGrp="1"/>
          </p:cNvSpPr>
          <p:nvPr>
            <p:ph type="dt" sz="half" idx="10"/>
          </p:nvPr>
        </p:nvSpPr>
        <p:spPr>
          <a:xfrm>
            <a:off x="838200" y="6356350"/>
            <a:ext cx="2743200" cy="365125"/>
          </a:xfrm>
          <a:prstGeom prst="rect">
            <a:avLst/>
          </a:prstGeom>
        </p:spPr>
        <p:txBody>
          <a:bodyPr/>
          <a:lstStyle/>
          <a:p>
            <a:fld id="{ED63980E-D136-4D27-9D77-3BEAFED79718}" type="datetimeFigureOut">
              <a:rPr lang="da-DK" smtClean="0"/>
              <a:t>07-04-2025</a:t>
            </a:fld>
            <a:endParaRPr lang="da-DK"/>
          </a:p>
        </p:txBody>
      </p:sp>
      <p:sp>
        <p:nvSpPr>
          <p:cNvPr id="3" name="Pladsholder til sidefod 2">
            <a:extLst>
              <a:ext uri="{FF2B5EF4-FFF2-40B4-BE49-F238E27FC236}">
                <a16:creationId xmlns:a16="http://schemas.microsoft.com/office/drawing/2014/main" id="{4E36A483-FFD1-4C53-A31F-5341D41E75AC}"/>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4" name="Pladsholder til slidenummer 3">
            <a:extLst>
              <a:ext uri="{FF2B5EF4-FFF2-40B4-BE49-F238E27FC236}">
                <a16:creationId xmlns:a16="http://schemas.microsoft.com/office/drawing/2014/main" id="{C27F66E2-6422-41EE-89DC-936F7C1582EB}"/>
              </a:ext>
            </a:extLst>
          </p:cNvPr>
          <p:cNvSpPr>
            <a:spLocks noGrp="1"/>
          </p:cNvSpPr>
          <p:nvPr>
            <p:ph type="sldNum" sz="quarter" idx="12"/>
          </p:nvPr>
        </p:nvSpPr>
        <p:spPr>
          <a:xfrm>
            <a:off x="8610600" y="6356350"/>
            <a:ext cx="2743200" cy="365125"/>
          </a:xfrm>
          <a:prstGeom prst="rect">
            <a:avLst/>
          </a:prstGeom>
        </p:spPr>
        <p:txBody>
          <a:bodyPr/>
          <a:lstStyle/>
          <a:p>
            <a:fld id="{5E877632-8432-4C2C-B2B2-4C34FF1D18EB}" type="slidenum">
              <a:rPr lang="da-DK" smtClean="0"/>
              <a:t>‹nr.›</a:t>
            </a:fld>
            <a:endParaRPr lang="da-DK"/>
          </a:p>
        </p:txBody>
      </p:sp>
    </p:spTree>
    <p:extLst>
      <p:ext uri="{BB962C8B-B14F-4D97-AF65-F5344CB8AC3E}">
        <p14:creationId xmlns:p14="http://schemas.microsoft.com/office/powerpoint/2010/main" val="3202850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365E4-7C1E-45E6-95D8-AF21690077E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959CF5AF-395C-4856-8653-9E79AF7C57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469BE04-07C4-4BEE-AED1-22BAA34D18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7A2F2FA-3C90-41E8-BBC9-89844F45FCCB}"/>
              </a:ext>
            </a:extLst>
          </p:cNvPr>
          <p:cNvSpPr>
            <a:spLocks noGrp="1"/>
          </p:cNvSpPr>
          <p:nvPr>
            <p:ph type="dt" sz="half" idx="10"/>
          </p:nvPr>
        </p:nvSpPr>
        <p:spPr>
          <a:xfrm>
            <a:off x="838200" y="6356350"/>
            <a:ext cx="2743200" cy="365125"/>
          </a:xfrm>
          <a:prstGeom prst="rect">
            <a:avLst/>
          </a:prstGeom>
        </p:spPr>
        <p:txBody>
          <a:bodyPr/>
          <a:lstStyle/>
          <a:p>
            <a:fld id="{ED63980E-D136-4D27-9D77-3BEAFED79718}" type="datetimeFigureOut">
              <a:rPr lang="da-DK" smtClean="0"/>
              <a:t>07-04-2025</a:t>
            </a:fld>
            <a:endParaRPr lang="da-DK"/>
          </a:p>
        </p:txBody>
      </p:sp>
      <p:sp>
        <p:nvSpPr>
          <p:cNvPr id="6" name="Pladsholder til sidefod 5">
            <a:extLst>
              <a:ext uri="{FF2B5EF4-FFF2-40B4-BE49-F238E27FC236}">
                <a16:creationId xmlns:a16="http://schemas.microsoft.com/office/drawing/2014/main" id="{1BF70179-1D06-4786-A1D1-6E1F3F30795D}"/>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E575E7E4-A573-4A08-9CC8-BC8188771140}"/>
              </a:ext>
            </a:extLst>
          </p:cNvPr>
          <p:cNvSpPr>
            <a:spLocks noGrp="1"/>
          </p:cNvSpPr>
          <p:nvPr>
            <p:ph type="sldNum" sz="quarter" idx="12"/>
          </p:nvPr>
        </p:nvSpPr>
        <p:spPr>
          <a:xfrm>
            <a:off x="8610600" y="6356350"/>
            <a:ext cx="2743200" cy="365125"/>
          </a:xfrm>
          <a:prstGeom prst="rect">
            <a:avLst/>
          </a:prstGeom>
        </p:spPr>
        <p:txBody>
          <a:bodyPr/>
          <a:lstStyle/>
          <a:p>
            <a:fld id="{5E877632-8432-4C2C-B2B2-4C34FF1D18EB}" type="slidenum">
              <a:rPr lang="da-DK" smtClean="0"/>
              <a:t>‹nr.›</a:t>
            </a:fld>
            <a:endParaRPr lang="da-DK"/>
          </a:p>
        </p:txBody>
      </p:sp>
    </p:spTree>
    <p:extLst>
      <p:ext uri="{BB962C8B-B14F-4D97-AF65-F5344CB8AC3E}">
        <p14:creationId xmlns:p14="http://schemas.microsoft.com/office/powerpoint/2010/main" val="3695560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F8CAA1-F27F-4E7B-BE13-89FED6B8226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F4FF8163-DEE3-476A-A3E9-A54589FBE6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A152C88-FC7A-48C5-915E-A1F587ABF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1030D58-77C4-4294-A011-8820B9707887}"/>
              </a:ext>
            </a:extLst>
          </p:cNvPr>
          <p:cNvSpPr>
            <a:spLocks noGrp="1"/>
          </p:cNvSpPr>
          <p:nvPr>
            <p:ph type="dt" sz="half" idx="10"/>
          </p:nvPr>
        </p:nvSpPr>
        <p:spPr>
          <a:xfrm>
            <a:off x="838200" y="6356350"/>
            <a:ext cx="2743200" cy="365125"/>
          </a:xfrm>
          <a:prstGeom prst="rect">
            <a:avLst/>
          </a:prstGeom>
        </p:spPr>
        <p:txBody>
          <a:bodyPr/>
          <a:lstStyle/>
          <a:p>
            <a:fld id="{ED63980E-D136-4D27-9D77-3BEAFED79718}" type="datetimeFigureOut">
              <a:rPr lang="da-DK" smtClean="0"/>
              <a:t>07-04-2025</a:t>
            </a:fld>
            <a:endParaRPr lang="da-DK"/>
          </a:p>
        </p:txBody>
      </p:sp>
      <p:sp>
        <p:nvSpPr>
          <p:cNvPr id="6" name="Pladsholder til sidefod 5">
            <a:extLst>
              <a:ext uri="{FF2B5EF4-FFF2-40B4-BE49-F238E27FC236}">
                <a16:creationId xmlns:a16="http://schemas.microsoft.com/office/drawing/2014/main" id="{3D7095A2-288C-4DB1-BD9A-EC298BEB2A34}"/>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239D1552-16C3-4B92-94D9-FCB29D890524}"/>
              </a:ext>
            </a:extLst>
          </p:cNvPr>
          <p:cNvSpPr>
            <a:spLocks noGrp="1"/>
          </p:cNvSpPr>
          <p:nvPr>
            <p:ph type="sldNum" sz="quarter" idx="12"/>
          </p:nvPr>
        </p:nvSpPr>
        <p:spPr>
          <a:xfrm>
            <a:off x="8610600" y="6356350"/>
            <a:ext cx="2743200" cy="365125"/>
          </a:xfrm>
          <a:prstGeom prst="rect">
            <a:avLst/>
          </a:prstGeom>
        </p:spPr>
        <p:txBody>
          <a:bodyPr/>
          <a:lstStyle/>
          <a:p>
            <a:fld id="{5E877632-8432-4C2C-B2B2-4C34FF1D18EB}" type="slidenum">
              <a:rPr lang="da-DK" smtClean="0"/>
              <a:t>‹nr.›</a:t>
            </a:fld>
            <a:endParaRPr lang="da-DK"/>
          </a:p>
        </p:txBody>
      </p:sp>
    </p:spTree>
    <p:extLst>
      <p:ext uri="{BB962C8B-B14F-4D97-AF65-F5344CB8AC3E}">
        <p14:creationId xmlns:p14="http://schemas.microsoft.com/office/powerpoint/2010/main" val="2646106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754D66-BD33-478D-8F53-A7D92784077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6FC0921-62A6-4192-8842-D83A9719C63E}"/>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F4F7ECE-02B8-4918-A322-1CD7F56D8200}"/>
              </a:ext>
            </a:extLst>
          </p:cNvPr>
          <p:cNvSpPr>
            <a:spLocks noGrp="1"/>
          </p:cNvSpPr>
          <p:nvPr>
            <p:ph type="dt" sz="half" idx="10"/>
          </p:nvPr>
        </p:nvSpPr>
        <p:spPr>
          <a:xfrm>
            <a:off x="838200" y="6356350"/>
            <a:ext cx="2743200" cy="365125"/>
          </a:xfrm>
          <a:prstGeom prst="rect">
            <a:avLst/>
          </a:prstGeom>
        </p:spPr>
        <p:txBody>
          <a:bodyPr/>
          <a:lstStyle/>
          <a:p>
            <a:fld id="{ED63980E-D136-4D27-9D77-3BEAFED79718}" type="datetimeFigureOut">
              <a:rPr lang="da-DK" smtClean="0"/>
              <a:t>07-04-2025</a:t>
            </a:fld>
            <a:endParaRPr lang="da-DK"/>
          </a:p>
        </p:txBody>
      </p:sp>
      <p:sp>
        <p:nvSpPr>
          <p:cNvPr id="5" name="Pladsholder til sidefod 4">
            <a:extLst>
              <a:ext uri="{FF2B5EF4-FFF2-40B4-BE49-F238E27FC236}">
                <a16:creationId xmlns:a16="http://schemas.microsoft.com/office/drawing/2014/main" id="{8A116FC1-F3BA-4933-9492-48F0A813A0B8}"/>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9E9D6B8F-B5E4-4987-9C9F-B6F39FE8C705}"/>
              </a:ext>
            </a:extLst>
          </p:cNvPr>
          <p:cNvSpPr>
            <a:spLocks noGrp="1"/>
          </p:cNvSpPr>
          <p:nvPr>
            <p:ph type="sldNum" sz="quarter" idx="12"/>
          </p:nvPr>
        </p:nvSpPr>
        <p:spPr>
          <a:xfrm>
            <a:off x="8610600" y="6356350"/>
            <a:ext cx="2743200" cy="365125"/>
          </a:xfrm>
          <a:prstGeom prst="rect">
            <a:avLst/>
          </a:prstGeom>
        </p:spPr>
        <p:txBody>
          <a:bodyPr/>
          <a:lstStyle/>
          <a:p>
            <a:fld id="{5E877632-8432-4C2C-B2B2-4C34FF1D18EB}" type="slidenum">
              <a:rPr lang="da-DK" smtClean="0"/>
              <a:t>‹nr.›</a:t>
            </a:fld>
            <a:endParaRPr lang="da-DK"/>
          </a:p>
        </p:txBody>
      </p:sp>
    </p:spTree>
    <p:extLst>
      <p:ext uri="{BB962C8B-B14F-4D97-AF65-F5344CB8AC3E}">
        <p14:creationId xmlns:p14="http://schemas.microsoft.com/office/powerpoint/2010/main" val="3694716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735B03A-9893-4414-B47F-8D452DDA529C}"/>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F0E25C6-8B77-4474-AE3F-1F022F84FEA2}"/>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48949DA-AA3F-49AB-A6F3-2780ADD0D499}"/>
              </a:ext>
            </a:extLst>
          </p:cNvPr>
          <p:cNvSpPr>
            <a:spLocks noGrp="1"/>
          </p:cNvSpPr>
          <p:nvPr>
            <p:ph type="dt" sz="half" idx="10"/>
          </p:nvPr>
        </p:nvSpPr>
        <p:spPr>
          <a:xfrm>
            <a:off x="838200" y="6356350"/>
            <a:ext cx="2743200" cy="365125"/>
          </a:xfrm>
          <a:prstGeom prst="rect">
            <a:avLst/>
          </a:prstGeom>
        </p:spPr>
        <p:txBody>
          <a:bodyPr/>
          <a:lstStyle/>
          <a:p>
            <a:fld id="{ED63980E-D136-4D27-9D77-3BEAFED79718}" type="datetimeFigureOut">
              <a:rPr lang="da-DK" smtClean="0"/>
              <a:t>07-04-2025</a:t>
            </a:fld>
            <a:endParaRPr lang="da-DK"/>
          </a:p>
        </p:txBody>
      </p:sp>
      <p:sp>
        <p:nvSpPr>
          <p:cNvPr id="5" name="Pladsholder til sidefod 4">
            <a:extLst>
              <a:ext uri="{FF2B5EF4-FFF2-40B4-BE49-F238E27FC236}">
                <a16:creationId xmlns:a16="http://schemas.microsoft.com/office/drawing/2014/main" id="{E1229EEE-BB93-4290-BBF1-F54C1F9C4065}"/>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0977AE96-4E1B-474A-A17B-540D475D401E}"/>
              </a:ext>
            </a:extLst>
          </p:cNvPr>
          <p:cNvSpPr>
            <a:spLocks noGrp="1"/>
          </p:cNvSpPr>
          <p:nvPr>
            <p:ph type="sldNum" sz="quarter" idx="12"/>
          </p:nvPr>
        </p:nvSpPr>
        <p:spPr>
          <a:xfrm>
            <a:off x="8610600" y="6356350"/>
            <a:ext cx="2743200" cy="365125"/>
          </a:xfrm>
          <a:prstGeom prst="rect">
            <a:avLst/>
          </a:prstGeom>
        </p:spPr>
        <p:txBody>
          <a:bodyPr/>
          <a:lstStyle/>
          <a:p>
            <a:fld id="{5E877632-8432-4C2C-B2B2-4C34FF1D18EB}" type="slidenum">
              <a:rPr lang="da-DK" smtClean="0"/>
              <a:t>‹nr.›</a:t>
            </a:fld>
            <a:endParaRPr lang="da-DK"/>
          </a:p>
        </p:txBody>
      </p:sp>
    </p:spTree>
    <p:extLst>
      <p:ext uri="{BB962C8B-B14F-4D97-AF65-F5344CB8AC3E}">
        <p14:creationId xmlns:p14="http://schemas.microsoft.com/office/powerpoint/2010/main" val="3110722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 Mobil">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313185-DA3E-4B54-8E03-D1D2D0E6F85B}"/>
              </a:ext>
            </a:extLst>
          </p:cNvPr>
          <p:cNvSpPr>
            <a:spLocks noGrp="1"/>
          </p:cNvSpPr>
          <p:nvPr>
            <p:ph type="pic" sz="quarter" idx="10" hasCustomPrompt="1"/>
          </p:nvPr>
        </p:nvSpPr>
        <p:spPr>
          <a:xfrm>
            <a:off x="5902859" y="2082296"/>
            <a:ext cx="1507764" cy="2791501"/>
          </a:xfrm>
          <a:prstGeom prst="rect">
            <a:avLst/>
          </a:prstGeom>
        </p:spPr>
        <p:txBody>
          <a:bodyPr>
            <a:normAutofit/>
          </a:bodyPr>
          <a:lstStyle>
            <a:lvl1pPr marL="0" indent="0">
              <a:buNone/>
              <a:defRPr sz="2000">
                <a:solidFill>
                  <a:schemeClr val="accent3"/>
                </a:solidFill>
              </a:defRPr>
            </a:lvl1pPr>
          </a:lstStyle>
          <a:p>
            <a:r>
              <a:rPr lang="da-DK" dirty="0"/>
              <a:t>Klik for at indsætte billede</a:t>
            </a:r>
            <a:endParaRPr lang="id-ID" dirty="0"/>
          </a:p>
        </p:txBody>
      </p:sp>
      <p:sp>
        <p:nvSpPr>
          <p:cNvPr id="8" name="Picture Placeholder 2">
            <a:extLst>
              <a:ext uri="{FF2B5EF4-FFF2-40B4-BE49-F238E27FC236}">
                <a16:creationId xmlns:a16="http://schemas.microsoft.com/office/drawing/2014/main" id="{E8A54798-94E8-42D9-9487-592CAE4CF791}"/>
              </a:ext>
            </a:extLst>
          </p:cNvPr>
          <p:cNvSpPr>
            <a:spLocks noGrp="1"/>
          </p:cNvSpPr>
          <p:nvPr>
            <p:ph type="pic" sz="quarter" idx="11" hasCustomPrompt="1"/>
          </p:nvPr>
        </p:nvSpPr>
        <p:spPr>
          <a:xfrm>
            <a:off x="9351686" y="2109456"/>
            <a:ext cx="1507764" cy="2791501"/>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accent3"/>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for at indsætte billede</a:t>
            </a:r>
            <a:endParaRPr lang="id-ID" dirty="0"/>
          </a:p>
          <a:p>
            <a:endParaRPr lang="id-ID" dirty="0"/>
          </a:p>
        </p:txBody>
      </p:sp>
      <p:sp>
        <p:nvSpPr>
          <p:cNvPr id="9" name="Picture Placeholder 2">
            <a:extLst>
              <a:ext uri="{FF2B5EF4-FFF2-40B4-BE49-F238E27FC236}">
                <a16:creationId xmlns:a16="http://schemas.microsoft.com/office/drawing/2014/main" id="{3E94EF68-DBC2-4B7E-8079-96255A51D591}"/>
              </a:ext>
            </a:extLst>
          </p:cNvPr>
          <p:cNvSpPr>
            <a:spLocks noGrp="1"/>
          </p:cNvSpPr>
          <p:nvPr>
            <p:ph type="pic" sz="quarter" idx="12" hasCustomPrompt="1"/>
          </p:nvPr>
        </p:nvSpPr>
        <p:spPr>
          <a:xfrm>
            <a:off x="7239321" y="1745808"/>
            <a:ext cx="2040481" cy="3583003"/>
          </a:xfrm>
          <a:prstGeom prst="rect">
            <a:avLst/>
          </a:prstGeo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accent3"/>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for at indsætte billede</a:t>
            </a:r>
            <a:endParaRPr lang="id-ID" dirty="0"/>
          </a:p>
        </p:txBody>
      </p:sp>
      <p:sp>
        <p:nvSpPr>
          <p:cNvPr id="10" name="Titel 1">
            <a:extLst>
              <a:ext uri="{FF2B5EF4-FFF2-40B4-BE49-F238E27FC236}">
                <a16:creationId xmlns:a16="http://schemas.microsoft.com/office/drawing/2014/main" id="{CF1EC6BF-4F5B-461A-B6B4-DBBBBF7BAFC8}"/>
              </a:ext>
            </a:extLst>
          </p:cNvPr>
          <p:cNvSpPr>
            <a:spLocks noGrp="1"/>
          </p:cNvSpPr>
          <p:nvPr>
            <p:ph type="title"/>
          </p:nvPr>
        </p:nvSpPr>
        <p:spPr>
          <a:xfrm>
            <a:off x="693345" y="486135"/>
            <a:ext cx="10515600" cy="758181"/>
          </a:xfrm>
        </p:spPr>
        <p:txBody>
          <a:bodyPr/>
          <a:lstStyle/>
          <a:p>
            <a:r>
              <a:rPr lang="da-DK" dirty="0"/>
              <a:t>Klik for at redigere titeltypografien i masteren</a:t>
            </a:r>
          </a:p>
        </p:txBody>
      </p:sp>
      <p:grpSp>
        <p:nvGrpSpPr>
          <p:cNvPr id="12" name="Grupper 11">
            <a:extLst>
              <a:ext uri="{FF2B5EF4-FFF2-40B4-BE49-F238E27FC236}">
                <a16:creationId xmlns:a16="http://schemas.microsoft.com/office/drawing/2014/main" id="{934DC507-F1E1-48CB-8ABF-DFB8E112EDB5}"/>
              </a:ext>
            </a:extLst>
          </p:cNvPr>
          <p:cNvGrpSpPr/>
          <p:nvPr userDrawn="1"/>
        </p:nvGrpSpPr>
        <p:grpSpPr>
          <a:xfrm>
            <a:off x="0" y="6047233"/>
            <a:ext cx="12192003" cy="829091"/>
            <a:chOff x="0" y="4477807"/>
            <a:chExt cx="9144000" cy="684000"/>
          </a:xfrm>
        </p:grpSpPr>
        <p:sp>
          <p:nvSpPr>
            <p:cNvPr id="13" name="Rektangel 12">
              <a:extLst>
                <a:ext uri="{FF2B5EF4-FFF2-40B4-BE49-F238E27FC236}">
                  <a16:creationId xmlns:a16="http://schemas.microsoft.com/office/drawing/2014/main" id="{DB4064C2-FC97-49C6-8E80-F3A6E40884BF}"/>
                </a:ext>
              </a:extLst>
            </p:cNvPr>
            <p:cNvSpPr/>
            <p:nvPr/>
          </p:nvSpPr>
          <p:spPr>
            <a:xfrm>
              <a:off x="0" y="4477807"/>
              <a:ext cx="9144000" cy="68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351">
                <a:solidFill>
                  <a:srgbClr val="4D4D4D"/>
                </a:solidFill>
              </a:endParaRPr>
            </a:p>
          </p:txBody>
        </p:sp>
        <p:grpSp>
          <p:nvGrpSpPr>
            <p:cNvPr id="14" name="Grupper 8">
              <a:extLst>
                <a:ext uri="{FF2B5EF4-FFF2-40B4-BE49-F238E27FC236}">
                  <a16:creationId xmlns:a16="http://schemas.microsoft.com/office/drawing/2014/main" id="{72CAA885-AE7C-44E7-A7A3-BDFF6D76D465}"/>
                </a:ext>
              </a:extLst>
            </p:cNvPr>
            <p:cNvGrpSpPr/>
            <p:nvPr userDrawn="1"/>
          </p:nvGrpSpPr>
          <p:grpSpPr>
            <a:xfrm>
              <a:off x="632554" y="4602332"/>
              <a:ext cx="8054246" cy="400675"/>
              <a:chOff x="632554" y="4602332"/>
              <a:chExt cx="8054246" cy="400675"/>
            </a:xfrm>
          </p:grpSpPr>
          <p:pic>
            <p:nvPicPr>
              <p:cNvPr id="15" name="Billede 14" descr="Sammenkoblingen_logo.png">
                <a:extLst>
                  <a:ext uri="{FF2B5EF4-FFF2-40B4-BE49-F238E27FC236}">
                    <a16:creationId xmlns:a16="http://schemas.microsoft.com/office/drawing/2014/main" id="{236912ED-E570-43A1-B0C7-5468D69C7BE1}"/>
                  </a:ext>
                </a:extLst>
              </p:cNvPr>
              <p:cNvPicPr>
                <a:picLocks noChangeAspect="1"/>
              </p:cNvPicPr>
              <p:nvPr userDrawn="1"/>
            </p:nvPicPr>
            <p:blipFill>
              <a:blip r:embed="rId2"/>
              <a:stretch>
                <a:fillRect/>
              </a:stretch>
            </p:blipFill>
            <p:spPr>
              <a:xfrm>
                <a:off x="632554" y="4729163"/>
                <a:ext cx="1158146" cy="215680"/>
              </a:xfrm>
              <a:prstGeom prst="rect">
                <a:avLst/>
              </a:prstGeom>
            </p:spPr>
          </p:pic>
          <p:pic>
            <p:nvPicPr>
              <p:cNvPr id="16" name="Billede 15" descr="TJM-logo.png">
                <a:extLst>
                  <a:ext uri="{FF2B5EF4-FFF2-40B4-BE49-F238E27FC236}">
                    <a16:creationId xmlns:a16="http://schemas.microsoft.com/office/drawing/2014/main" id="{C41C7838-3FB1-4469-8E01-C525ABFBD2B5}"/>
                  </a:ext>
                </a:extLst>
              </p:cNvPr>
              <p:cNvPicPr>
                <a:picLocks noChangeAspect="1"/>
              </p:cNvPicPr>
              <p:nvPr userDrawn="1"/>
            </p:nvPicPr>
            <p:blipFill>
              <a:blip r:embed="rId3"/>
              <a:stretch>
                <a:fillRect/>
              </a:stretch>
            </p:blipFill>
            <p:spPr>
              <a:xfrm>
                <a:off x="7801974" y="4602332"/>
                <a:ext cx="884826" cy="400675"/>
              </a:xfrm>
              <a:prstGeom prst="rect">
                <a:avLst/>
              </a:prstGeom>
            </p:spPr>
          </p:pic>
        </p:grpSp>
      </p:grpSp>
    </p:spTree>
    <p:extLst>
      <p:ext uri="{BB962C8B-B14F-4D97-AF65-F5344CB8AC3E}">
        <p14:creationId xmlns:p14="http://schemas.microsoft.com/office/powerpoint/2010/main" val="115188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E2611-F574-1037-C96D-6E74D42E080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18C9A18-E3FC-4443-E0CF-8472311EED8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84A8457-10E4-F1B4-9016-B7E3FCFBEC9C}"/>
              </a:ext>
            </a:extLst>
          </p:cNvPr>
          <p:cNvSpPr>
            <a:spLocks noGrp="1"/>
          </p:cNvSpPr>
          <p:nvPr>
            <p:ph type="dt" sz="half" idx="10"/>
          </p:nvPr>
        </p:nvSpPr>
        <p:spPr/>
        <p:txBody>
          <a:bodyPr/>
          <a:lstStyle/>
          <a:p>
            <a:fld id="{6BAAA950-5003-4F41-86F3-2AADAA930CCA}" type="datetimeFigureOut">
              <a:rPr lang="da-DK" smtClean="0"/>
              <a:t>07-04-2025</a:t>
            </a:fld>
            <a:endParaRPr lang="da-DK"/>
          </a:p>
        </p:txBody>
      </p:sp>
      <p:sp>
        <p:nvSpPr>
          <p:cNvPr id="5" name="Pladsholder til sidefod 4">
            <a:extLst>
              <a:ext uri="{FF2B5EF4-FFF2-40B4-BE49-F238E27FC236}">
                <a16:creationId xmlns:a16="http://schemas.microsoft.com/office/drawing/2014/main" id="{8779A4AF-0C79-58B9-27A6-5635DF42AC0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B1F6BF0-41AF-8B29-BC17-CF9FF8B9CB61}"/>
              </a:ext>
            </a:extLst>
          </p:cNvPr>
          <p:cNvSpPr>
            <a:spLocks noGrp="1"/>
          </p:cNvSpPr>
          <p:nvPr>
            <p:ph type="sldNum" sz="quarter" idx="12"/>
          </p:nvPr>
        </p:nvSpPr>
        <p:spPr/>
        <p:txBody>
          <a:bodyPr/>
          <a:lstStyle/>
          <a:p>
            <a:fld id="{67AC4C16-6C94-4145-BBCE-AB885812C0EA}" type="slidenum">
              <a:rPr lang="da-DK" smtClean="0"/>
              <a:t>‹nr.›</a:t>
            </a:fld>
            <a:endParaRPr lang="da-DK"/>
          </a:p>
        </p:txBody>
      </p:sp>
    </p:spTree>
    <p:extLst>
      <p:ext uri="{BB962C8B-B14F-4D97-AF65-F5344CB8AC3E}">
        <p14:creationId xmlns:p14="http://schemas.microsoft.com/office/powerpoint/2010/main" val="4062237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snitsoverskrift + billede">
    <p:spTree>
      <p:nvGrpSpPr>
        <p:cNvPr id="1" name=""/>
        <p:cNvGrpSpPr/>
        <p:nvPr/>
      </p:nvGrpSpPr>
      <p:grpSpPr>
        <a:xfrm>
          <a:off x="0" y="0"/>
          <a:ext cx="0" cy="0"/>
          <a:chOff x="0" y="0"/>
          <a:chExt cx="0" cy="0"/>
        </a:xfrm>
      </p:grpSpPr>
      <p:sp>
        <p:nvSpPr>
          <p:cNvPr id="15" name="Pladsholder til billede 14">
            <a:extLst>
              <a:ext uri="{FF2B5EF4-FFF2-40B4-BE49-F238E27FC236}">
                <a16:creationId xmlns:a16="http://schemas.microsoft.com/office/drawing/2014/main" id="{B3C135A4-69B8-4962-A127-D4606B7BBCEE}"/>
              </a:ext>
            </a:extLst>
          </p:cNvPr>
          <p:cNvSpPr>
            <a:spLocks noGrp="1"/>
          </p:cNvSpPr>
          <p:nvPr>
            <p:ph type="pic" sz="quarter" idx="14"/>
          </p:nvPr>
        </p:nvSpPr>
        <p:spPr>
          <a:xfrm>
            <a:off x="4601571" y="0"/>
            <a:ext cx="7590430" cy="6047237"/>
          </a:xfrm>
          <a:custGeom>
            <a:avLst/>
            <a:gdLst>
              <a:gd name="connsiteX0" fmla="*/ 3563299 w 7590430"/>
              <a:gd name="connsiteY0" fmla="*/ 0 h 6047237"/>
              <a:gd name="connsiteX1" fmla="*/ 7590430 w 7590430"/>
              <a:gd name="connsiteY1" fmla="*/ 0 h 6047237"/>
              <a:gd name="connsiteX2" fmla="*/ 7590430 w 7590430"/>
              <a:gd name="connsiteY2" fmla="*/ 6047237 h 6047237"/>
              <a:gd name="connsiteX3" fmla="*/ 0 w 7590430"/>
              <a:gd name="connsiteY3" fmla="*/ 6047237 h 6047237"/>
              <a:gd name="connsiteX4" fmla="*/ 154974 w 7590430"/>
              <a:gd name="connsiteY4" fmla="*/ 5938053 h 6047237"/>
              <a:gd name="connsiteX5" fmla="*/ 3348953 w 7590430"/>
              <a:gd name="connsiteY5" fmla="*/ 813907 h 604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0430" h="6047237">
                <a:moveTo>
                  <a:pt x="3563299" y="0"/>
                </a:moveTo>
                <a:lnTo>
                  <a:pt x="7590430" y="0"/>
                </a:lnTo>
                <a:lnTo>
                  <a:pt x="7590430" y="6047237"/>
                </a:lnTo>
                <a:lnTo>
                  <a:pt x="0" y="6047237"/>
                </a:lnTo>
                <a:lnTo>
                  <a:pt x="154974" y="5938053"/>
                </a:lnTo>
                <a:cubicBezTo>
                  <a:pt x="1466016" y="4967520"/>
                  <a:pt x="2582003" y="3153687"/>
                  <a:pt x="3348953" y="813907"/>
                </a:cubicBezTo>
                <a:close/>
              </a:path>
            </a:pathLst>
          </a:custGeom>
        </p:spPr>
        <p:txBody>
          <a:bodyPr wrap="square">
            <a:noAutofit/>
          </a:bodyPr>
          <a:lstStyle>
            <a:lvl1pPr marL="0" indent="0" algn="r">
              <a:buNone/>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C3718676-28E6-4FAE-8B98-02A19C2EFB55}"/>
              </a:ext>
            </a:extLst>
          </p:cNvPr>
          <p:cNvSpPr>
            <a:spLocks noGrp="1"/>
          </p:cNvSpPr>
          <p:nvPr>
            <p:ph type="title"/>
          </p:nvPr>
        </p:nvSpPr>
        <p:spPr>
          <a:xfrm>
            <a:off x="831850" y="668589"/>
            <a:ext cx="5071009" cy="2852737"/>
          </a:xfrm>
        </p:spPr>
        <p:txBody>
          <a:bodyPr anchor="b">
            <a:normAutofit/>
          </a:bodyPr>
          <a:lstStyle>
            <a:lvl1pPr>
              <a:defRPr sz="400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1729E806-318C-4CF1-B3B0-2A8EA7ACE847}"/>
              </a:ext>
            </a:extLst>
          </p:cNvPr>
          <p:cNvSpPr>
            <a:spLocks noGrp="1"/>
          </p:cNvSpPr>
          <p:nvPr>
            <p:ph type="body" idx="1"/>
          </p:nvPr>
        </p:nvSpPr>
        <p:spPr>
          <a:xfrm>
            <a:off x="831849" y="3602636"/>
            <a:ext cx="5071009" cy="1500187"/>
          </a:xfrm>
        </p:spPr>
        <p:txBody>
          <a:bodyPr/>
          <a:lstStyle>
            <a:lvl1pPr marL="0" indent="0">
              <a:buNone/>
              <a:defRPr sz="18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175901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Afsnitsoverskrift + billede">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085F716E-4D6D-4916-B558-56BCCEC61398}"/>
              </a:ext>
            </a:extLst>
          </p:cNvPr>
          <p:cNvSpPr>
            <a:spLocks noGrp="1"/>
          </p:cNvSpPr>
          <p:nvPr>
            <p:ph type="pic" sz="quarter" idx="13" hasCustomPrompt="1"/>
          </p:nvPr>
        </p:nvSpPr>
        <p:spPr>
          <a:xfrm>
            <a:off x="5408651" y="-3240"/>
            <a:ext cx="6937613" cy="6050477"/>
          </a:xfrm>
          <a:custGeom>
            <a:avLst/>
            <a:gdLst>
              <a:gd name="connsiteX0" fmla="*/ 3310357 w 6937613"/>
              <a:gd name="connsiteY0" fmla="*/ 0 h 6050477"/>
              <a:gd name="connsiteX1" fmla="*/ 5811775 w 6937613"/>
              <a:gd name="connsiteY1" fmla="*/ 0 h 6050477"/>
              <a:gd name="connsiteX2" fmla="*/ 5811775 w 6937613"/>
              <a:gd name="connsiteY2" fmla="*/ 1 h 6050477"/>
              <a:gd name="connsiteX3" fmla="*/ 4668878 w 6937613"/>
              <a:gd name="connsiteY3" fmla="*/ 1 h 6050477"/>
              <a:gd name="connsiteX4" fmla="*/ 4668878 w 6937613"/>
              <a:gd name="connsiteY4" fmla="*/ 814003 h 6050477"/>
              <a:gd name="connsiteX5" fmla="*/ 4668879 w 6937613"/>
              <a:gd name="connsiteY5" fmla="*/ 814003 h 6050477"/>
              <a:gd name="connsiteX6" fmla="*/ 4668879 w 6937613"/>
              <a:gd name="connsiteY6" fmla="*/ 2 h 6050477"/>
              <a:gd name="connsiteX7" fmla="*/ 5811775 w 6937613"/>
              <a:gd name="connsiteY7" fmla="*/ 2 h 6050477"/>
              <a:gd name="connsiteX8" fmla="*/ 5811775 w 6937613"/>
              <a:gd name="connsiteY8" fmla="*/ 814003 h 6050477"/>
              <a:gd name="connsiteX9" fmla="*/ 5811776 w 6937613"/>
              <a:gd name="connsiteY9" fmla="*/ 814003 h 6050477"/>
              <a:gd name="connsiteX10" fmla="*/ 5811776 w 6937613"/>
              <a:gd name="connsiteY10" fmla="*/ 2 h 6050477"/>
              <a:gd name="connsiteX11" fmla="*/ 6937613 w 6937613"/>
              <a:gd name="connsiteY11" fmla="*/ 2 h 6050477"/>
              <a:gd name="connsiteX12" fmla="*/ 6937613 w 6937613"/>
              <a:gd name="connsiteY12" fmla="*/ 2337774 h 6050477"/>
              <a:gd name="connsiteX13" fmla="*/ 6749383 w 6937613"/>
              <a:gd name="connsiteY13" fmla="*/ 2412935 h 6050477"/>
              <a:gd name="connsiteX14" fmla="*/ 6000690 w 6937613"/>
              <a:gd name="connsiteY14" fmla="*/ 2891184 h 6050477"/>
              <a:gd name="connsiteX15" fmla="*/ 5811776 w 6937613"/>
              <a:gd name="connsiteY15" fmla="*/ 3060927 h 6050477"/>
              <a:gd name="connsiteX16" fmla="*/ 5811776 w 6937613"/>
              <a:gd name="connsiteY16" fmla="*/ 1311895 h 6050477"/>
              <a:gd name="connsiteX17" fmla="*/ 5811775 w 6937613"/>
              <a:gd name="connsiteY17" fmla="*/ 1311895 h 6050477"/>
              <a:gd name="connsiteX18" fmla="*/ 5811775 w 6937613"/>
              <a:gd name="connsiteY18" fmla="*/ 3060928 h 6050477"/>
              <a:gd name="connsiteX19" fmla="*/ 5766167 w 6937613"/>
              <a:gd name="connsiteY19" fmla="*/ 3101908 h 6050477"/>
              <a:gd name="connsiteX20" fmla="*/ 4730328 w 6937613"/>
              <a:gd name="connsiteY20" fmla="*/ 4497677 h 6050477"/>
              <a:gd name="connsiteX21" fmla="*/ 4668879 w 6937613"/>
              <a:gd name="connsiteY21" fmla="*/ 4616656 h 6050477"/>
              <a:gd name="connsiteX22" fmla="*/ 4668879 w 6937613"/>
              <a:gd name="connsiteY22" fmla="*/ 1311895 h 6050477"/>
              <a:gd name="connsiteX23" fmla="*/ 4668878 w 6937613"/>
              <a:gd name="connsiteY23" fmla="*/ 1311895 h 6050477"/>
              <a:gd name="connsiteX24" fmla="*/ 4668878 w 6937613"/>
              <a:gd name="connsiteY24" fmla="*/ 4616658 h 6050477"/>
              <a:gd name="connsiteX25" fmla="*/ 4554239 w 6937613"/>
              <a:gd name="connsiteY25" fmla="*/ 4838627 h 6050477"/>
              <a:gd name="connsiteX26" fmla="*/ 4237396 w 6937613"/>
              <a:gd name="connsiteY26" fmla="*/ 5574742 h 6050477"/>
              <a:gd name="connsiteX27" fmla="*/ 4092409 w 6937613"/>
              <a:gd name="connsiteY27" fmla="*/ 6050477 h 6050477"/>
              <a:gd name="connsiteX28" fmla="*/ 0 w 6937613"/>
              <a:gd name="connsiteY28" fmla="*/ 6050477 h 6050477"/>
              <a:gd name="connsiteX29" fmla="*/ 230501 w 6937613"/>
              <a:gd name="connsiteY29" fmla="*/ 5167994 h 6050477"/>
              <a:gd name="connsiteX30" fmla="*/ 3154164 w 6937613"/>
              <a:gd name="connsiteY30" fmla="*/ 133778 h 60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37613" h="6050477">
                <a:moveTo>
                  <a:pt x="3310357" y="0"/>
                </a:moveTo>
                <a:lnTo>
                  <a:pt x="5811775" y="0"/>
                </a:lnTo>
                <a:lnTo>
                  <a:pt x="5811775" y="1"/>
                </a:lnTo>
                <a:lnTo>
                  <a:pt x="4668878" y="1"/>
                </a:lnTo>
                <a:lnTo>
                  <a:pt x="4668878" y="814003"/>
                </a:lnTo>
                <a:lnTo>
                  <a:pt x="4668879" y="814003"/>
                </a:lnTo>
                <a:lnTo>
                  <a:pt x="4668879" y="2"/>
                </a:lnTo>
                <a:lnTo>
                  <a:pt x="5811775" y="2"/>
                </a:lnTo>
                <a:lnTo>
                  <a:pt x="5811775" y="814003"/>
                </a:lnTo>
                <a:lnTo>
                  <a:pt x="5811776" y="814003"/>
                </a:lnTo>
                <a:lnTo>
                  <a:pt x="5811776" y="2"/>
                </a:lnTo>
                <a:lnTo>
                  <a:pt x="6937613" y="2"/>
                </a:lnTo>
                <a:lnTo>
                  <a:pt x="6937613" y="2337774"/>
                </a:lnTo>
                <a:lnTo>
                  <a:pt x="6749383" y="2412935"/>
                </a:lnTo>
                <a:cubicBezTo>
                  <a:pt x="6489601" y="2531976"/>
                  <a:pt x="6239237" y="2692814"/>
                  <a:pt x="6000690" y="2891184"/>
                </a:cubicBezTo>
                <a:lnTo>
                  <a:pt x="5811776" y="3060927"/>
                </a:lnTo>
                <a:lnTo>
                  <a:pt x="5811776" y="1311895"/>
                </a:lnTo>
                <a:lnTo>
                  <a:pt x="5811775" y="1311895"/>
                </a:lnTo>
                <a:lnTo>
                  <a:pt x="5811775" y="3060928"/>
                </a:lnTo>
                <a:lnTo>
                  <a:pt x="5766167" y="3101908"/>
                </a:lnTo>
                <a:cubicBezTo>
                  <a:pt x="5382157" y="3473437"/>
                  <a:pt x="5033181" y="3945275"/>
                  <a:pt x="4730328" y="4497677"/>
                </a:cubicBezTo>
                <a:lnTo>
                  <a:pt x="4668879" y="4616656"/>
                </a:lnTo>
                <a:lnTo>
                  <a:pt x="4668879" y="1311895"/>
                </a:lnTo>
                <a:lnTo>
                  <a:pt x="4668878" y="1311895"/>
                </a:lnTo>
                <a:lnTo>
                  <a:pt x="4668878" y="4616658"/>
                </a:lnTo>
                <a:lnTo>
                  <a:pt x="4554239" y="4838627"/>
                </a:lnTo>
                <a:cubicBezTo>
                  <a:pt x="4440654" y="5072161"/>
                  <a:pt x="4334803" y="5317954"/>
                  <a:pt x="4237396" y="5574742"/>
                </a:cubicBezTo>
                <a:lnTo>
                  <a:pt x="4092409" y="6050477"/>
                </a:lnTo>
                <a:lnTo>
                  <a:pt x="0" y="6050477"/>
                </a:lnTo>
                <a:lnTo>
                  <a:pt x="230501" y="5167994"/>
                </a:lnTo>
                <a:cubicBezTo>
                  <a:pt x="948685" y="2958881"/>
                  <a:pt x="1962584" y="1199050"/>
                  <a:pt x="3154164" y="133778"/>
                </a:cubicBezTo>
                <a:close/>
              </a:path>
            </a:pathLst>
          </a:custGeom>
        </p:spPr>
        <p:txBody>
          <a:bodyPr wrap="square">
            <a:noAutofit/>
          </a:bodyPr>
          <a:lstStyle>
            <a:lvl1pPr marL="0" indent="0" algn="r">
              <a:buNone/>
              <a:defRPr/>
            </a:lvl1pPr>
          </a:lstStyle>
          <a:p>
            <a:r>
              <a:rPr lang="da-DK" dirty="0"/>
              <a:t>Klik for at indsætte billede</a:t>
            </a:r>
          </a:p>
        </p:txBody>
      </p:sp>
      <p:sp>
        <p:nvSpPr>
          <p:cNvPr id="2" name="Titel 1">
            <a:extLst>
              <a:ext uri="{FF2B5EF4-FFF2-40B4-BE49-F238E27FC236}">
                <a16:creationId xmlns:a16="http://schemas.microsoft.com/office/drawing/2014/main" id="{C3718676-28E6-4FAE-8B98-02A19C2EFB55}"/>
              </a:ext>
            </a:extLst>
          </p:cNvPr>
          <p:cNvSpPr>
            <a:spLocks noGrp="1"/>
          </p:cNvSpPr>
          <p:nvPr>
            <p:ph type="title"/>
          </p:nvPr>
        </p:nvSpPr>
        <p:spPr>
          <a:xfrm>
            <a:off x="831850" y="668589"/>
            <a:ext cx="5071009" cy="2852737"/>
          </a:xfrm>
        </p:spPr>
        <p:txBody>
          <a:bodyPr anchor="b">
            <a:normAutofit/>
          </a:bodyPr>
          <a:lstStyle>
            <a:lvl1pPr>
              <a:defRPr sz="400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1729E806-318C-4CF1-B3B0-2A8EA7ACE847}"/>
              </a:ext>
            </a:extLst>
          </p:cNvPr>
          <p:cNvSpPr>
            <a:spLocks noGrp="1"/>
          </p:cNvSpPr>
          <p:nvPr>
            <p:ph type="body" idx="1"/>
          </p:nvPr>
        </p:nvSpPr>
        <p:spPr>
          <a:xfrm>
            <a:off x="831849" y="3602636"/>
            <a:ext cx="5071009" cy="1500187"/>
          </a:xfrm>
        </p:spPr>
        <p:txBody>
          <a:bodyPr/>
          <a:lstStyle>
            <a:lvl1pPr marL="0" indent="0">
              <a:buNone/>
              <a:defRPr sz="18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2818948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133C1-D712-44CD-8B75-D826A46A305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B51D787-A87C-4AAC-9054-A66CE73C14A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529952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BE7D7-1EB1-4B95-BDFD-ACC048396CA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130BFF9-14FD-4313-8067-2C6D0386B309}"/>
              </a:ext>
            </a:extLst>
          </p:cNvPr>
          <p:cNvSpPr>
            <a:spLocks noGrp="1"/>
          </p:cNvSpPr>
          <p:nvPr>
            <p:ph sz="half" idx="1"/>
          </p:nvPr>
        </p:nvSpPr>
        <p:spPr>
          <a:xfrm>
            <a:off x="693344" y="1476833"/>
            <a:ext cx="5402655"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15" name="Rectangle: Rounded Corners 6">
            <a:extLst>
              <a:ext uri="{FF2B5EF4-FFF2-40B4-BE49-F238E27FC236}">
                <a16:creationId xmlns:a16="http://schemas.microsoft.com/office/drawing/2014/main" id="{38DEE812-F0F2-4207-9146-2AA7AEFF527A}"/>
              </a:ext>
            </a:extLst>
          </p:cNvPr>
          <p:cNvSpPr/>
          <p:nvPr userDrawn="1"/>
        </p:nvSpPr>
        <p:spPr>
          <a:xfrm rot="900000">
            <a:off x="6816910" y="1789154"/>
            <a:ext cx="4103130" cy="387952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adsholder til billede 17">
            <a:extLst>
              <a:ext uri="{FF2B5EF4-FFF2-40B4-BE49-F238E27FC236}">
                <a16:creationId xmlns:a16="http://schemas.microsoft.com/office/drawing/2014/main" id="{B4B66D07-218E-4FC5-9533-D46B07C2D6F8}"/>
              </a:ext>
            </a:extLst>
          </p:cNvPr>
          <p:cNvSpPr>
            <a:spLocks noGrp="1"/>
          </p:cNvSpPr>
          <p:nvPr>
            <p:ph type="pic" sz="quarter" idx="11" hasCustomPrompt="1"/>
          </p:nvPr>
        </p:nvSpPr>
        <p:spPr>
          <a:xfrm>
            <a:off x="6816910" y="1654212"/>
            <a:ext cx="4103130" cy="3879523"/>
          </a:xfrm>
          <a:custGeom>
            <a:avLst/>
            <a:gdLst>
              <a:gd name="connsiteX0" fmla="*/ 646600 w 4103130"/>
              <a:gd name="connsiteY0" fmla="*/ 0 h 3879523"/>
              <a:gd name="connsiteX1" fmla="*/ 3456530 w 4103130"/>
              <a:gd name="connsiteY1" fmla="*/ 0 h 3879523"/>
              <a:gd name="connsiteX2" fmla="*/ 4103130 w 4103130"/>
              <a:gd name="connsiteY2" fmla="*/ 646600 h 3879523"/>
              <a:gd name="connsiteX3" fmla="*/ 4103130 w 4103130"/>
              <a:gd name="connsiteY3" fmla="*/ 891317 h 3879523"/>
              <a:gd name="connsiteX4" fmla="*/ 4103130 w 4103130"/>
              <a:gd name="connsiteY4" fmla="*/ 1649498 h 3879523"/>
              <a:gd name="connsiteX5" fmla="*/ 4103130 w 4103130"/>
              <a:gd name="connsiteY5" fmla="*/ 3232923 h 3879523"/>
              <a:gd name="connsiteX6" fmla="*/ 3456530 w 4103130"/>
              <a:gd name="connsiteY6" fmla="*/ 3879523 h 3879523"/>
              <a:gd name="connsiteX7" fmla="*/ 646600 w 4103130"/>
              <a:gd name="connsiteY7" fmla="*/ 3879523 h 3879523"/>
              <a:gd name="connsiteX8" fmla="*/ 0 w 4103130"/>
              <a:gd name="connsiteY8" fmla="*/ 3232923 h 3879523"/>
              <a:gd name="connsiteX9" fmla="*/ 0 w 4103130"/>
              <a:gd name="connsiteY9" fmla="*/ 1649498 h 3879523"/>
              <a:gd name="connsiteX10" fmla="*/ 0 w 4103130"/>
              <a:gd name="connsiteY10" fmla="*/ 891317 h 3879523"/>
              <a:gd name="connsiteX11" fmla="*/ 0 w 4103130"/>
              <a:gd name="connsiteY11" fmla="*/ 646600 h 3879523"/>
              <a:gd name="connsiteX12" fmla="*/ 646600 w 4103130"/>
              <a:gd name="connsiteY12" fmla="*/ 0 h 38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3130" h="3879523">
                <a:moveTo>
                  <a:pt x="646600" y="0"/>
                </a:moveTo>
                <a:lnTo>
                  <a:pt x="3456530" y="0"/>
                </a:lnTo>
                <a:cubicBezTo>
                  <a:pt x="3813637" y="0"/>
                  <a:pt x="4103130" y="289493"/>
                  <a:pt x="4103130" y="646600"/>
                </a:cubicBezTo>
                <a:lnTo>
                  <a:pt x="4103130" y="891317"/>
                </a:lnTo>
                <a:lnTo>
                  <a:pt x="4103130" y="1649498"/>
                </a:lnTo>
                <a:lnTo>
                  <a:pt x="4103130" y="3232923"/>
                </a:lnTo>
                <a:cubicBezTo>
                  <a:pt x="4103130" y="3590030"/>
                  <a:pt x="3813637" y="3879523"/>
                  <a:pt x="3456530" y="3879523"/>
                </a:cubicBezTo>
                <a:lnTo>
                  <a:pt x="646600" y="3879523"/>
                </a:lnTo>
                <a:cubicBezTo>
                  <a:pt x="289493" y="3879523"/>
                  <a:pt x="0" y="3590030"/>
                  <a:pt x="0" y="3232923"/>
                </a:cubicBezTo>
                <a:lnTo>
                  <a:pt x="0" y="1649498"/>
                </a:lnTo>
                <a:lnTo>
                  <a:pt x="0" y="891317"/>
                </a:lnTo>
                <a:lnTo>
                  <a:pt x="0" y="646600"/>
                </a:lnTo>
                <a:cubicBezTo>
                  <a:pt x="0" y="289493"/>
                  <a:pt x="289493" y="0"/>
                  <a:pt x="646600" y="0"/>
                </a:cubicBezTo>
                <a:close/>
              </a:path>
            </a:pathLst>
          </a:custGeom>
        </p:spPr>
        <p:txBody>
          <a:bodyPr wrap="square">
            <a:noAutofit/>
          </a:bodyPr>
          <a:lstStyle>
            <a:lvl1pPr marL="0" indent="0" algn="ctr">
              <a:buNone/>
              <a:defRPr sz="1600"/>
            </a:lvl1pPr>
          </a:lstStyle>
          <a:p>
            <a:r>
              <a:rPr lang="da-DK" dirty="0"/>
              <a:t>Klik for at indsætte et billede</a:t>
            </a:r>
          </a:p>
        </p:txBody>
      </p:sp>
    </p:spTree>
    <p:extLst>
      <p:ext uri="{BB962C8B-B14F-4D97-AF65-F5344CB8AC3E}">
        <p14:creationId xmlns:p14="http://schemas.microsoft.com/office/powerpoint/2010/main" val="2334460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gave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CEC6DC-70C4-40EB-B154-EF0C9C6FC823}"/>
              </a:ext>
            </a:extLst>
          </p:cNvPr>
          <p:cNvSpPr>
            <a:spLocks noGrp="1"/>
          </p:cNvSpPr>
          <p:nvPr>
            <p:ph type="title"/>
          </p:nvPr>
        </p:nvSpPr>
        <p:spPr>
          <a:xfrm>
            <a:off x="839788" y="457200"/>
            <a:ext cx="5963344" cy="1600200"/>
          </a:xfrm>
        </p:spPr>
        <p:txBody>
          <a:bodyPr anchor="b"/>
          <a:lstStyle>
            <a:lvl1pPr>
              <a:defRPr sz="3200"/>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A9052AF3-5E06-48E7-9D8F-90C8DC2AF788}"/>
              </a:ext>
            </a:extLst>
          </p:cNvPr>
          <p:cNvSpPr>
            <a:spLocks noGrp="1"/>
          </p:cNvSpPr>
          <p:nvPr>
            <p:ph type="body" sz="half" idx="2"/>
          </p:nvPr>
        </p:nvSpPr>
        <p:spPr>
          <a:xfrm>
            <a:off x="839788" y="2206262"/>
            <a:ext cx="5972249" cy="36627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2" name="Rectangle: Rounded Corners 6">
            <a:extLst>
              <a:ext uri="{FF2B5EF4-FFF2-40B4-BE49-F238E27FC236}">
                <a16:creationId xmlns:a16="http://schemas.microsoft.com/office/drawing/2014/main" id="{1C4FDA3F-CB20-4CC7-9236-17FFCE4E9979}"/>
              </a:ext>
            </a:extLst>
          </p:cNvPr>
          <p:cNvSpPr/>
          <p:nvPr userDrawn="1"/>
        </p:nvSpPr>
        <p:spPr>
          <a:xfrm rot="900000">
            <a:off x="7440377" y="931897"/>
            <a:ext cx="2695631" cy="254872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6">
            <a:extLst>
              <a:ext uri="{FF2B5EF4-FFF2-40B4-BE49-F238E27FC236}">
                <a16:creationId xmlns:a16="http://schemas.microsoft.com/office/drawing/2014/main" id="{9B932842-B486-4262-9574-3064BCBE5CE0}"/>
              </a:ext>
            </a:extLst>
          </p:cNvPr>
          <p:cNvSpPr/>
          <p:nvPr userDrawn="1"/>
        </p:nvSpPr>
        <p:spPr>
          <a:xfrm rot="900000">
            <a:off x="8687652" y="3117634"/>
            <a:ext cx="2695631" cy="254872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dsholder til billede 23">
            <a:extLst>
              <a:ext uri="{FF2B5EF4-FFF2-40B4-BE49-F238E27FC236}">
                <a16:creationId xmlns:a16="http://schemas.microsoft.com/office/drawing/2014/main" id="{ACD4ADD3-DD06-4F62-B426-6C27819A5923}"/>
              </a:ext>
            </a:extLst>
          </p:cNvPr>
          <p:cNvSpPr>
            <a:spLocks noGrp="1"/>
          </p:cNvSpPr>
          <p:nvPr>
            <p:ph type="pic" sz="quarter" idx="11" hasCustomPrompt="1"/>
          </p:nvPr>
        </p:nvSpPr>
        <p:spPr>
          <a:xfrm>
            <a:off x="7454573" y="991484"/>
            <a:ext cx="2567732" cy="2427799"/>
          </a:xfrm>
          <a:custGeom>
            <a:avLst/>
            <a:gdLst>
              <a:gd name="connsiteX0" fmla="*/ 646600 w 4103130"/>
              <a:gd name="connsiteY0" fmla="*/ 0 h 3879523"/>
              <a:gd name="connsiteX1" fmla="*/ 3456530 w 4103130"/>
              <a:gd name="connsiteY1" fmla="*/ 0 h 3879523"/>
              <a:gd name="connsiteX2" fmla="*/ 4103130 w 4103130"/>
              <a:gd name="connsiteY2" fmla="*/ 646600 h 3879523"/>
              <a:gd name="connsiteX3" fmla="*/ 4103130 w 4103130"/>
              <a:gd name="connsiteY3" fmla="*/ 891317 h 3879523"/>
              <a:gd name="connsiteX4" fmla="*/ 4103130 w 4103130"/>
              <a:gd name="connsiteY4" fmla="*/ 1649498 h 3879523"/>
              <a:gd name="connsiteX5" fmla="*/ 4103130 w 4103130"/>
              <a:gd name="connsiteY5" fmla="*/ 3232923 h 3879523"/>
              <a:gd name="connsiteX6" fmla="*/ 3456530 w 4103130"/>
              <a:gd name="connsiteY6" fmla="*/ 3879523 h 3879523"/>
              <a:gd name="connsiteX7" fmla="*/ 646600 w 4103130"/>
              <a:gd name="connsiteY7" fmla="*/ 3879523 h 3879523"/>
              <a:gd name="connsiteX8" fmla="*/ 0 w 4103130"/>
              <a:gd name="connsiteY8" fmla="*/ 3232923 h 3879523"/>
              <a:gd name="connsiteX9" fmla="*/ 0 w 4103130"/>
              <a:gd name="connsiteY9" fmla="*/ 1649498 h 3879523"/>
              <a:gd name="connsiteX10" fmla="*/ 0 w 4103130"/>
              <a:gd name="connsiteY10" fmla="*/ 891317 h 3879523"/>
              <a:gd name="connsiteX11" fmla="*/ 0 w 4103130"/>
              <a:gd name="connsiteY11" fmla="*/ 646600 h 3879523"/>
              <a:gd name="connsiteX12" fmla="*/ 646600 w 4103130"/>
              <a:gd name="connsiteY12" fmla="*/ 0 h 38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3130" h="3879523">
                <a:moveTo>
                  <a:pt x="646600" y="0"/>
                </a:moveTo>
                <a:lnTo>
                  <a:pt x="3456530" y="0"/>
                </a:lnTo>
                <a:cubicBezTo>
                  <a:pt x="3813637" y="0"/>
                  <a:pt x="4103130" y="289493"/>
                  <a:pt x="4103130" y="646600"/>
                </a:cubicBezTo>
                <a:lnTo>
                  <a:pt x="4103130" y="891317"/>
                </a:lnTo>
                <a:lnTo>
                  <a:pt x="4103130" y="1649498"/>
                </a:lnTo>
                <a:lnTo>
                  <a:pt x="4103130" y="3232923"/>
                </a:lnTo>
                <a:cubicBezTo>
                  <a:pt x="4103130" y="3590030"/>
                  <a:pt x="3813637" y="3879523"/>
                  <a:pt x="3456530" y="3879523"/>
                </a:cubicBezTo>
                <a:lnTo>
                  <a:pt x="646600" y="3879523"/>
                </a:lnTo>
                <a:cubicBezTo>
                  <a:pt x="289493" y="3879523"/>
                  <a:pt x="0" y="3590030"/>
                  <a:pt x="0" y="3232923"/>
                </a:cubicBezTo>
                <a:lnTo>
                  <a:pt x="0" y="1649498"/>
                </a:lnTo>
                <a:lnTo>
                  <a:pt x="0" y="891317"/>
                </a:lnTo>
                <a:lnTo>
                  <a:pt x="0" y="646600"/>
                </a:lnTo>
                <a:cubicBezTo>
                  <a:pt x="0" y="289493"/>
                  <a:pt x="289493" y="0"/>
                  <a:pt x="646600" y="0"/>
                </a:cubicBezTo>
                <a:close/>
              </a:path>
            </a:pathLst>
          </a:custGeom>
        </p:spPr>
        <p:txBody>
          <a:bodyPr wrap="square">
            <a:noAutofit/>
          </a:bodyPr>
          <a:lstStyle>
            <a:lvl1pPr marL="0" indent="0" algn="ctr">
              <a:buNone/>
              <a:defRPr sz="1600"/>
            </a:lvl1pPr>
          </a:lstStyle>
          <a:p>
            <a:br>
              <a:rPr lang="da-DK" dirty="0"/>
            </a:br>
            <a:br>
              <a:rPr lang="da-DK" dirty="0"/>
            </a:br>
            <a:r>
              <a:rPr lang="da-DK" dirty="0"/>
              <a:t>Klik for at indsætte </a:t>
            </a:r>
            <a:br>
              <a:rPr lang="da-DK" dirty="0"/>
            </a:br>
            <a:r>
              <a:rPr lang="da-DK" dirty="0"/>
              <a:t>et billede</a:t>
            </a:r>
          </a:p>
        </p:txBody>
      </p:sp>
      <p:sp>
        <p:nvSpPr>
          <p:cNvPr id="25" name="Pladsholder til billede 24">
            <a:extLst>
              <a:ext uri="{FF2B5EF4-FFF2-40B4-BE49-F238E27FC236}">
                <a16:creationId xmlns:a16="http://schemas.microsoft.com/office/drawing/2014/main" id="{E0EFBD86-C41F-4D80-A58F-DB3CAA75610A}"/>
              </a:ext>
            </a:extLst>
          </p:cNvPr>
          <p:cNvSpPr>
            <a:spLocks noGrp="1"/>
          </p:cNvSpPr>
          <p:nvPr>
            <p:ph type="pic" sz="quarter" idx="12" hasCustomPrompt="1"/>
          </p:nvPr>
        </p:nvSpPr>
        <p:spPr>
          <a:xfrm>
            <a:off x="8801355" y="3235683"/>
            <a:ext cx="2567732" cy="2427799"/>
          </a:xfrm>
          <a:custGeom>
            <a:avLst/>
            <a:gdLst>
              <a:gd name="connsiteX0" fmla="*/ 646600 w 4103130"/>
              <a:gd name="connsiteY0" fmla="*/ 0 h 3879523"/>
              <a:gd name="connsiteX1" fmla="*/ 3456530 w 4103130"/>
              <a:gd name="connsiteY1" fmla="*/ 0 h 3879523"/>
              <a:gd name="connsiteX2" fmla="*/ 4103130 w 4103130"/>
              <a:gd name="connsiteY2" fmla="*/ 646600 h 3879523"/>
              <a:gd name="connsiteX3" fmla="*/ 4103130 w 4103130"/>
              <a:gd name="connsiteY3" fmla="*/ 891317 h 3879523"/>
              <a:gd name="connsiteX4" fmla="*/ 4103130 w 4103130"/>
              <a:gd name="connsiteY4" fmla="*/ 1649498 h 3879523"/>
              <a:gd name="connsiteX5" fmla="*/ 4103130 w 4103130"/>
              <a:gd name="connsiteY5" fmla="*/ 3232923 h 3879523"/>
              <a:gd name="connsiteX6" fmla="*/ 3456530 w 4103130"/>
              <a:gd name="connsiteY6" fmla="*/ 3879523 h 3879523"/>
              <a:gd name="connsiteX7" fmla="*/ 646600 w 4103130"/>
              <a:gd name="connsiteY7" fmla="*/ 3879523 h 3879523"/>
              <a:gd name="connsiteX8" fmla="*/ 0 w 4103130"/>
              <a:gd name="connsiteY8" fmla="*/ 3232923 h 3879523"/>
              <a:gd name="connsiteX9" fmla="*/ 0 w 4103130"/>
              <a:gd name="connsiteY9" fmla="*/ 1649498 h 3879523"/>
              <a:gd name="connsiteX10" fmla="*/ 0 w 4103130"/>
              <a:gd name="connsiteY10" fmla="*/ 891317 h 3879523"/>
              <a:gd name="connsiteX11" fmla="*/ 0 w 4103130"/>
              <a:gd name="connsiteY11" fmla="*/ 646600 h 3879523"/>
              <a:gd name="connsiteX12" fmla="*/ 646600 w 4103130"/>
              <a:gd name="connsiteY12" fmla="*/ 0 h 38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3130" h="3879523">
                <a:moveTo>
                  <a:pt x="646600" y="0"/>
                </a:moveTo>
                <a:lnTo>
                  <a:pt x="3456530" y="0"/>
                </a:lnTo>
                <a:cubicBezTo>
                  <a:pt x="3813637" y="0"/>
                  <a:pt x="4103130" y="289493"/>
                  <a:pt x="4103130" y="646600"/>
                </a:cubicBezTo>
                <a:lnTo>
                  <a:pt x="4103130" y="891317"/>
                </a:lnTo>
                <a:lnTo>
                  <a:pt x="4103130" y="1649498"/>
                </a:lnTo>
                <a:lnTo>
                  <a:pt x="4103130" y="3232923"/>
                </a:lnTo>
                <a:cubicBezTo>
                  <a:pt x="4103130" y="3590030"/>
                  <a:pt x="3813637" y="3879523"/>
                  <a:pt x="3456530" y="3879523"/>
                </a:cubicBezTo>
                <a:lnTo>
                  <a:pt x="646600" y="3879523"/>
                </a:lnTo>
                <a:cubicBezTo>
                  <a:pt x="289493" y="3879523"/>
                  <a:pt x="0" y="3590030"/>
                  <a:pt x="0" y="3232923"/>
                </a:cubicBezTo>
                <a:lnTo>
                  <a:pt x="0" y="1649498"/>
                </a:lnTo>
                <a:lnTo>
                  <a:pt x="0" y="891317"/>
                </a:lnTo>
                <a:lnTo>
                  <a:pt x="0" y="646600"/>
                </a:lnTo>
                <a:cubicBezTo>
                  <a:pt x="0" y="289493"/>
                  <a:pt x="289493" y="0"/>
                  <a:pt x="646600" y="0"/>
                </a:cubicBezTo>
                <a:close/>
              </a:path>
            </a:pathLst>
          </a:custGeom>
        </p:spPr>
        <p:txBody>
          <a:bodyPr wrap="square">
            <a:noAutofit/>
          </a:bodyPr>
          <a:lstStyle>
            <a:lvl1pPr marL="0" indent="0" algn="ctr">
              <a:buNone/>
              <a:defRPr sz="1600"/>
            </a:lvl1pPr>
          </a:lstStyle>
          <a:p>
            <a:br>
              <a:rPr lang="da-DK" dirty="0"/>
            </a:br>
            <a:br>
              <a:rPr lang="da-DK" dirty="0"/>
            </a:br>
            <a:r>
              <a:rPr lang="da-DK" dirty="0"/>
              <a:t>Klik for at indsætte </a:t>
            </a:r>
            <a:br>
              <a:rPr lang="da-DK" dirty="0"/>
            </a:br>
            <a:r>
              <a:rPr lang="da-DK" dirty="0"/>
              <a:t>et billede</a:t>
            </a:r>
          </a:p>
        </p:txBody>
      </p:sp>
    </p:spTree>
    <p:extLst>
      <p:ext uri="{BB962C8B-B14F-4D97-AF65-F5344CB8AC3E}">
        <p14:creationId xmlns:p14="http://schemas.microsoft.com/office/powerpoint/2010/main" val="3717807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Opgave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CEC6DC-70C4-40EB-B154-EF0C9C6FC823}"/>
              </a:ext>
            </a:extLst>
          </p:cNvPr>
          <p:cNvSpPr>
            <a:spLocks noGrp="1"/>
          </p:cNvSpPr>
          <p:nvPr>
            <p:ph type="title"/>
          </p:nvPr>
        </p:nvSpPr>
        <p:spPr>
          <a:xfrm>
            <a:off x="839788" y="454818"/>
            <a:ext cx="10120820" cy="1068388"/>
          </a:xfrm>
        </p:spPr>
        <p:txBody>
          <a:bodyPr anchor="b"/>
          <a:lstStyle>
            <a:lvl1pPr>
              <a:defRPr sz="3200"/>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A9052AF3-5E06-48E7-9D8F-90C8DC2AF788}"/>
              </a:ext>
            </a:extLst>
          </p:cNvPr>
          <p:cNvSpPr>
            <a:spLocks noGrp="1"/>
          </p:cNvSpPr>
          <p:nvPr>
            <p:ph type="body" sz="half" idx="2"/>
          </p:nvPr>
        </p:nvSpPr>
        <p:spPr>
          <a:xfrm>
            <a:off x="839788" y="1730774"/>
            <a:ext cx="5972249" cy="36627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3" name="Rektangel: afrundede hjørner diagonalt 2">
            <a:extLst>
              <a:ext uri="{FF2B5EF4-FFF2-40B4-BE49-F238E27FC236}">
                <a16:creationId xmlns:a16="http://schemas.microsoft.com/office/drawing/2014/main" id="{7B0D5853-ACE2-473E-9FFD-7B4065FCD625}"/>
              </a:ext>
            </a:extLst>
          </p:cNvPr>
          <p:cNvSpPr/>
          <p:nvPr userDrawn="1"/>
        </p:nvSpPr>
        <p:spPr>
          <a:xfrm>
            <a:off x="7034784" y="1730774"/>
            <a:ext cx="3925824" cy="2316480"/>
          </a:xfrm>
          <a:prstGeom prst="round2DiagRect">
            <a:avLst>
              <a:gd name="adj1" fmla="val 30620"/>
              <a:gd name="adj2" fmla="val 0"/>
            </a:avLst>
          </a:prstGeom>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sz="1400" dirty="0"/>
          </a:p>
        </p:txBody>
      </p:sp>
      <p:sp>
        <p:nvSpPr>
          <p:cNvPr id="5" name="Rektangel: afrundede hjørner diagonalt 4">
            <a:extLst>
              <a:ext uri="{FF2B5EF4-FFF2-40B4-BE49-F238E27FC236}">
                <a16:creationId xmlns:a16="http://schemas.microsoft.com/office/drawing/2014/main" id="{52DAC473-E0B0-4B18-A6EE-E3FC4E255D88}"/>
              </a:ext>
            </a:extLst>
          </p:cNvPr>
          <p:cNvSpPr/>
          <p:nvPr userDrawn="1"/>
        </p:nvSpPr>
        <p:spPr>
          <a:xfrm>
            <a:off x="7034784" y="4254822"/>
            <a:ext cx="3925824" cy="1138678"/>
          </a:xfrm>
          <a:prstGeom prst="round2DiagRect">
            <a:avLst>
              <a:gd name="adj1" fmla="val 46079"/>
              <a:gd name="adj2" fmla="val 0"/>
            </a:avLst>
          </a:prstGeom>
          <a:solidFill>
            <a:schemeClr val="tx2"/>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dirty="0"/>
          </a:p>
        </p:txBody>
      </p:sp>
    </p:spTree>
    <p:extLst>
      <p:ext uri="{BB962C8B-B14F-4D97-AF65-F5344CB8AC3E}">
        <p14:creationId xmlns:p14="http://schemas.microsoft.com/office/powerpoint/2010/main" val="1758529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1.emf"/><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oleObject" Target="../embeddings/oleObject1.bin"/><Relationship Id="rId2" Type="http://schemas.openxmlformats.org/officeDocument/2006/relationships/slideLayout" Target="../slideLayouts/slideLayout5.xml"/><Relationship Id="rId16" Type="http://schemas.openxmlformats.org/officeDocument/2006/relationships/tags" Target="../tags/tag1.xml"/><Relationship Id="rId20"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3.xml"/><Relationship Id="rId10" Type="http://schemas.openxmlformats.org/officeDocument/2006/relationships/slideLayout" Target="../slideLayouts/slideLayout13.xml"/><Relationship Id="rId19"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4.xml"/><Relationship Id="rId18"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2.png"/><Relationship Id="rId2" Type="http://schemas.openxmlformats.org/officeDocument/2006/relationships/slideLayout" Target="../slideLayouts/slideLayout19.xml"/><Relationship Id="rId16" Type="http://schemas.openxmlformats.org/officeDocument/2006/relationships/image" Target="../media/image1.emf"/><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oleObject" Target="../embeddings/oleObject2.bin"/><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87E4031-56C7-BF17-5D04-91DF08499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95C3CE4-A792-96C3-7857-D06909FDE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518001E-5674-A6FA-D441-70113CD2FC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103E2C-454C-473C-8ED8-DD549594B372}" type="datetimeFigureOut">
              <a:rPr lang="da-DK" smtClean="0"/>
              <a:t>07-04-2025</a:t>
            </a:fld>
            <a:endParaRPr lang="da-DK"/>
          </a:p>
        </p:txBody>
      </p:sp>
      <p:sp>
        <p:nvSpPr>
          <p:cNvPr id="5" name="Pladsholder til sidefod 4">
            <a:extLst>
              <a:ext uri="{FF2B5EF4-FFF2-40B4-BE49-F238E27FC236}">
                <a16:creationId xmlns:a16="http://schemas.microsoft.com/office/drawing/2014/main" id="{470C1AB2-7917-3244-86C7-603C01B802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8E4B6D5E-1509-ECFF-7626-361A9BD56B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7678AB-0710-47C5-888C-EBFBD7B5C6E7}" type="slidenum">
              <a:rPr lang="da-DK" smtClean="0"/>
              <a:t>‹nr.›</a:t>
            </a:fld>
            <a:endParaRPr lang="da-DK"/>
          </a:p>
        </p:txBody>
      </p:sp>
    </p:spTree>
    <p:extLst>
      <p:ext uri="{BB962C8B-B14F-4D97-AF65-F5344CB8AC3E}">
        <p14:creationId xmlns:p14="http://schemas.microsoft.com/office/powerpoint/2010/main" val="632831247"/>
      </p:ext>
    </p:extLst>
  </p:cSld>
  <p:clrMap bg1="lt1" tx1="dk1" bg2="lt2" tx2="dk2" accent1="accent1" accent2="accent2" accent3="accent3" accent4="accent4" accent5="accent5" accent6="accent6" hlink="hlink" folHlink="folHlink"/>
  <p:sldLayoutIdLst>
    <p:sldLayoutId id="2147483684" r:id="rId1"/>
    <p:sldLayoutId id="21474836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CFDC7BB-A548-4564-7F3E-DA4C80F8ED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B3F48CF-6D44-CD0F-C7E3-C6AA56FEE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062F4BC-2F4F-C2F9-86E8-A99DFF7D05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AAA950-5003-4F41-86F3-2AADAA930CCA}" type="datetimeFigureOut">
              <a:rPr lang="da-DK" smtClean="0"/>
              <a:t>07-04-2025</a:t>
            </a:fld>
            <a:endParaRPr lang="da-DK"/>
          </a:p>
        </p:txBody>
      </p:sp>
      <p:sp>
        <p:nvSpPr>
          <p:cNvPr id="5" name="Pladsholder til sidefod 4">
            <a:extLst>
              <a:ext uri="{FF2B5EF4-FFF2-40B4-BE49-F238E27FC236}">
                <a16:creationId xmlns:a16="http://schemas.microsoft.com/office/drawing/2014/main" id="{C66038A2-4C1B-E93B-C5CA-1A0BD4A55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0D9E39BD-82EB-0BAE-4BF3-CF3F724DD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C4C16-6C94-4145-BBCE-AB885812C0EA}" type="slidenum">
              <a:rPr lang="da-DK" smtClean="0"/>
              <a:t>‹nr.›</a:t>
            </a:fld>
            <a:endParaRPr lang="da-DK"/>
          </a:p>
        </p:txBody>
      </p:sp>
    </p:spTree>
    <p:extLst>
      <p:ext uri="{BB962C8B-B14F-4D97-AF65-F5344CB8AC3E}">
        <p14:creationId xmlns:p14="http://schemas.microsoft.com/office/powerpoint/2010/main" val="3577440365"/>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A789625-50FC-FE90-7027-5131E3190DE5}"/>
              </a:ext>
            </a:extLst>
          </p:cNvPr>
          <p:cNvGraphicFramePr>
            <a:graphicFrameLocks noChangeAspect="1"/>
          </p:cNvGraphicFramePr>
          <p:nvPr userDrawn="1">
            <p:custDataLst>
              <p:tags r:id="rId1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47" imgH="348" progId="TCLayout.ActiveDocument.1">
                  <p:embed/>
                </p:oleObj>
              </mc:Choice>
              <mc:Fallback>
                <p:oleObj name="think-cell Slide" r:id="rId17" imgW="347" imgH="348" progId="TCLayout.ActiveDocument.1">
                  <p:embed/>
                  <p:pic>
                    <p:nvPicPr>
                      <p:cNvPr id="5" name="think-cell data - do not delete" hidden="1">
                        <a:extLst>
                          <a:ext uri="{FF2B5EF4-FFF2-40B4-BE49-F238E27FC236}">
                            <a16:creationId xmlns:a16="http://schemas.microsoft.com/office/drawing/2014/main" id="{FA789625-50FC-FE90-7027-5131E3190DE5}"/>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Pladsholder til titel 1">
            <a:extLst>
              <a:ext uri="{FF2B5EF4-FFF2-40B4-BE49-F238E27FC236}">
                <a16:creationId xmlns:a16="http://schemas.microsoft.com/office/drawing/2014/main" id="{2830C800-AF29-43DB-BF14-E61351DFD9D0}"/>
              </a:ext>
            </a:extLst>
          </p:cNvPr>
          <p:cNvSpPr>
            <a:spLocks noGrp="1"/>
          </p:cNvSpPr>
          <p:nvPr>
            <p:ph type="title"/>
          </p:nvPr>
        </p:nvSpPr>
        <p:spPr>
          <a:xfrm>
            <a:off x="693345" y="486135"/>
            <a:ext cx="10515600" cy="758181"/>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91EFC7E3-914E-4CCE-8A93-D20B5F0FF89A}"/>
              </a:ext>
            </a:extLst>
          </p:cNvPr>
          <p:cNvSpPr>
            <a:spLocks noGrp="1"/>
          </p:cNvSpPr>
          <p:nvPr>
            <p:ph type="body" idx="1"/>
          </p:nvPr>
        </p:nvSpPr>
        <p:spPr>
          <a:xfrm>
            <a:off x="693345" y="1395255"/>
            <a:ext cx="10515600" cy="4236307"/>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7" name="Grupper 11">
            <a:extLst>
              <a:ext uri="{FF2B5EF4-FFF2-40B4-BE49-F238E27FC236}">
                <a16:creationId xmlns:a16="http://schemas.microsoft.com/office/drawing/2014/main" id="{B02A6D0B-2C8D-40FA-838D-EB2F794393A6}"/>
              </a:ext>
            </a:extLst>
          </p:cNvPr>
          <p:cNvGrpSpPr/>
          <p:nvPr userDrawn="1"/>
        </p:nvGrpSpPr>
        <p:grpSpPr>
          <a:xfrm>
            <a:off x="0" y="6047233"/>
            <a:ext cx="12192002" cy="829091"/>
            <a:chOff x="0" y="4477807"/>
            <a:chExt cx="9144000" cy="684000"/>
          </a:xfrm>
        </p:grpSpPr>
        <p:sp>
          <p:nvSpPr>
            <p:cNvPr id="8" name="Rektangel 7">
              <a:extLst>
                <a:ext uri="{FF2B5EF4-FFF2-40B4-BE49-F238E27FC236}">
                  <a16:creationId xmlns:a16="http://schemas.microsoft.com/office/drawing/2014/main" id="{5C5A12A5-11AE-4FBC-9A7D-65A7E1BD77F9}"/>
                </a:ext>
              </a:extLst>
            </p:cNvPr>
            <p:cNvSpPr/>
            <p:nvPr/>
          </p:nvSpPr>
          <p:spPr>
            <a:xfrm>
              <a:off x="0" y="4477807"/>
              <a:ext cx="9144000" cy="68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rgbClr val="4D4D4D"/>
                </a:solidFill>
              </a:endParaRPr>
            </a:p>
          </p:txBody>
        </p:sp>
        <p:grpSp>
          <p:nvGrpSpPr>
            <p:cNvPr id="9" name="Grupper 8">
              <a:extLst>
                <a:ext uri="{FF2B5EF4-FFF2-40B4-BE49-F238E27FC236}">
                  <a16:creationId xmlns:a16="http://schemas.microsoft.com/office/drawing/2014/main" id="{AA68E8CF-F2A9-457D-ADC2-3476B1C07214}"/>
                </a:ext>
              </a:extLst>
            </p:cNvPr>
            <p:cNvGrpSpPr/>
            <p:nvPr userDrawn="1"/>
          </p:nvGrpSpPr>
          <p:grpSpPr>
            <a:xfrm>
              <a:off x="632554" y="4602332"/>
              <a:ext cx="8054246" cy="400675"/>
              <a:chOff x="632554" y="4602332"/>
              <a:chExt cx="8054246" cy="400675"/>
            </a:xfrm>
          </p:grpSpPr>
          <p:pic>
            <p:nvPicPr>
              <p:cNvPr id="10" name="Billede 9" descr="Sammenkoblingen_logo.png">
                <a:extLst>
                  <a:ext uri="{FF2B5EF4-FFF2-40B4-BE49-F238E27FC236}">
                    <a16:creationId xmlns:a16="http://schemas.microsoft.com/office/drawing/2014/main" id="{ACBC2422-E1E9-4473-89C3-B93EB7FC2996}"/>
                  </a:ext>
                </a:extLst>
              </p:cNvPr>
              <p:cNvPicPr>
                <a:picLocks noChangeAspect="1"/>
              </p:cNvPicPr>
              <p:nvPr userDrawn="1"/>
            </p:nvPicPr>
            <p:blipFill>
              <a:blip r:embed="rId19"/>
              <a:stretch>
                <a:fillRect/>
              </a:stretch>
            </p:blipFill>
            <p:spPr>
              <a:xfrm>
                <a:off x="632554" y="4729163"/>
                <a:ext cx="1158146" cy="215680"/>
              </a:xfrm>
              <a:prstGeom prst="rect">
                <a:avLst/>
              </a:prstGeom>
            </p:spPr>
          </p:pic>
          <p:pic>
            <p:nvPicPr>
              <p:cNvPr id="11" name="Billede 10" descr="TJM-logo.png">
                <a:extLst>
                  <a:ext uri="{FF2B5EF4-FFF2-40B4-BE49-F238E27FC236}">
                    <a16:creationId xmlns:a16="http://schemas.microsoft.com/office/drawing/2014/main" id="{DB2EFCB9-8C8D-4C91-9325-FFDAFE9AA1F0}"/>
                  </a:ext>
                </a:extLst>
              </p:cNvPr>
              <p:cNvPicPr>
                <a:picLocks noChangeAspect="1"/>
              </p:cNvPicPr>
              <p:nvPr userDrawn="1"/>
            </p:nvPicPr>
            <p:blipFill>
              <a:blip r:embed="rId20"/>
              <a:stretch>
                <a:fillRect/>
              </a:stretch>
            </p:blipFill>
            <p:spPr>
              <a:xfrm>
                <a:off x="7801974" y="4602332"/>
                <a:ext cx="884826" cy="400675"/>
              </a:xfrm>
              <a:prstGeom prst="rect">
                <a:avLst/>
              </a:prstGeom>
            </p:spPr>
          </p:pic>
        </p:grpSp>
      </p:grpSp>
    </p:spTree>
    <p:extLst>
      <p:ext uri="{BB962C8B-B14F-4D97-AF65-F5344CB8AC3E}">
        <p14:creationId xmlns:p14="http://schemas.microsoft.com/office/powerpoint/2010/main" val="4077229021"/>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0" r:id="rId3"/>
    <p:sldLayoutId id="2147483652" r:id="rId4"/>
    <p:sldLayoutId id="2147483657" r:id="rId5"/>
    <p:sldLayoutId id="2147483664" r:id="rId6"/>
    <p:sldLayoutId id="2147483654" r:id="rId7"/>
    <p:sldLayoutId id="2147483649" r:id="rId8"/>
    <p:sldLayoutId id="2147483662" r:id="rId9"/>
    <p:sldLayoutId id="2147483655" r:id="rId10"/>
    <p:sldLayoutId id="2147483656" r:id="rId11"/>
    <p:sldLayoutId id="2147483663" r:id="rId12"/>
    <p:sldLayoutId id="2147483665" r:id="rId13"/>
    <p:sldLayoutId id="2147483679" r:id="rId14"/>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1"/>
        </a:buClr>
        <a:buFont typeface="Arial" panose="020B0604020202020204" pitchFamily="34" charset="0"/>
        <a:buChar char="•"/>
        <a:defRPr sz="2000" kern="1200">
          <a:solidFill>
            <a:schemeClr val="accent6"/>
          </a:solidFill>
          <a:latin typeface="+mn-lt"/>
          <a:ea typeface="+mn-ea"/>
          <a:cs typeface="+mn-cs"/>
        </a:defRPr>
      </a:lvl1pPr>
      <a:lvl2pPr marL="742950" indent="-28575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accent6"/>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accent6"/>
          </a:solidFill>
          <a:latin typeface="+mn-lt"/>
          <a:ea typeface="+mn-ea"/>
          <a:cs typeface="+mn-cs"/>
        </a:defRPr>
      </a:lvl3pPr>
      <a:lvl4pPr marL="1657350" indent="-2857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accent6"/>
          </a:solidFill>
          <a:latin typeface="+mn-lt"/>
          <a:ea typeface="+mn-ea"/>
          <a:cs typeface="+mn-cs"/>
        </a:defRPr>
      </a:lvl4pPr>
      <a:lvl5pPr marL="2114550" indent="-2857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91C7E44-82B9-D51B-F041-F1FF524184C2}"/>
              </a:ext>
            </a:extLst>
          </p:cNvPr>
          <p:cNvGraphicFramePr>
            <a:graphicFrameLocks noChangeAspect="1"/>
          </p:cNvGraphicFramePr>
          <p:nvPr userDrawn="1">
            <p:custDataLst>
              <p:tags r:id="rId1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47" imgH="348" progId="TCLayout.ActiveDocument.1">
                  <p:embed/>
                </p:oleObj>
              </mc:Choice>
              <mc:Fallback>
                <p:oleObj name="think-cell Slide" r:id="rId15" imgW="347" imgH="348" progId="TCLayout.ActiveDocument.1">
                  <p:embed/>
                  <p:pic>
                    <p:nvPicPr>
                      <p:cNvPr id="5" name="think-cell data - do not delete" hidden="1">
                        <a:extLst>
                          <a:ext uri="{FF2B5EF4-FFF2-40B4-BE49-F238E27FC236}">
                            <a16:creationId xmlns:a16="http://schemas.microsoft.com/office/drawing/2014/main" id="{691C7E44-82B9-D51B-F041-F1FF524184C2}"/>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Pladsholder til titel 1">
            <a:extLst>
              <a:ext uri="{FF2B5EF4-FFF2-40B4-BE49-F238E27FC236}">
                <a16:creationId xmlns:a16="http://schemas.microsoft.com/office/drawing/2014/main" id="{250A6418-D3FF-497A-ACF9-BA783D03E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0734F7B-4860-4923-9AF3-946584C7BC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grpSp>
        <p:nvGrpSpPr>
          <p:cNvPr id="7" name="Grupper 8">
            <a:extLst>
              <a:ext uri="{FF2B5EF4-FFF2-40B4-BE49-F238E27FC236}">
                <a16:creationId xmlns:a16="http://schemas.microsoft.com/office/drawing/2014/main" id="{07DA469A-1F6F-466A-A90C-344E8DF077C3}"/>
              </a:ext>
            </a:extLst>
          </p:cNvPr>
          <p:cNvGrpSpPr/>
          <p:nvPr userDrawn="1"/>
        </p:nvGrpSpPr>
        <p:grpSpPr>
          <a:xfrm>
            <a:off x="843405" y="6198172"/>
            <a:ext cx="10738996" cy="485667"/>
            <a:chOff x="632554" y="4602332"/>
            <a:chExt cx="8054246" cy="400675"/>
          </a:xfrm>
        </p:grpSpPr>
        <p:pic>
          <p:nvPicPr>
            <p:cNvPr id="8" name="Billede 7" descr="Sammenkoblingen_logo.png">
              <a:extLst>
                <a:ext uri="{FF2B5EF4-FFF2-40B4-BE49-F238E27FC236}">
                  <a16:creationId xmlns:a16="http://schemas.microsoft.com/office/drawing/2014/main" id="{45446D95-F7A6-4F25-A7C3-8AAE6BCFD0CC}"/>
                </a:ext>
              </a:extLst>
            </p:cNvPr>
            <p:cNvPicPr>
              <a:picLocks noChangeAspect="1"/>
            </p:cNvPicPr>
            <p:nvPr userDrawn="1"/>
          </p:nvPicPr>
          <p:blipFill>
            <a:blip r:embed="rId17"/>
            <a:stretch>
              <a:fillRect/>
            </a:stretch>
          </p:blipFill>
          <p:spPr>
            <a:xfrm>
              <a:off x="632554" y="4729163"/>
              <a:ext cx="1158146" cy="215680"/>
            </a:xfrm>
            <a:prstGeom prst="rect">
              <a:avLst/>
            </a:prstGeom>
          </p:spPr>
        </p:pic>
        <p:pic>
          <p:nvPicPr>
            <p:cNvPr id="9" name="Billede 8" descr="TJM-logo.png">
              <a:extLst>
                <a:ext uri="{FF2B5EF4-FFF2-40B4-BE49-F238E27FC236}">
                  <a16:creationId xmlns:a16="http://schemas.microsoft.com/office/drawing/2014/main" id="{BF77F298-D6C6-4365-8C08-E839138275B4}"/>
                </a:ext>
              </a:extLst>
            </p:cNvPr>
            <p:cNvPicPr>
              <a:picLocks noChangeAspect="1"/>
            </p:cNvPicPr>
            <p:nvPr userDrawn="1"/>
          </p:nvPicPr>
          <p:blipFill>
            <a:blip r:embed="rId18"/>
            <a:stretch>
              <a:fillRect/>
            </a:stretch>
          </p:blipFill>
          <p:spPr>
            <a:xfrm>
              <a:off x="7801974" y="4602332"/>
              <a:ext cx="884826" cy="400675"/>
            </a:xfrm>
            <a:prstGeom prst="rect">
              <a:avLst/>
            </a:prstGeom>
          </p:spPr>
        </p:pic>
      </p:grpSp>
    </p:spTree>
    <p:extLst>
      <p:ext uri="{BB962C8B-B14F-4D97-AF65-F5344CB8AC3E}">
        <p14:creationId xmlns:p14="http://schemas.microsoft.com/office/powerpoint/2010/main" val="109448358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7.xml"/><Relationship Id="rId7" Type="http://schemas.openxmlformats.org/officeDocument/2006/relationships/diagramLayout" Target="../diagrams/layout1.xml"/><Relationship Id="rId12" Type="http://schemas.openxmlformats.org/officeDocument/2006/relationships/image" Target="../media/image13.JP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5.bin"/><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8.xml"/><Relationship Id="rId7" Type="http://schemas.openxmlformats.org/officeDocument/2006/relationships/diagramLayout" Target="../diagrams/layout2.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diagramData" Target="../diagrams/data2.xml"/><Relationship Id="rId11" Type="http://schemas.openxmlformats.org/officeDocument/2006/relationships/image" Target="../media/image13.JPG"/><Relationship Id="rId5" Type="http://schemas.openxmlformats.org/officeDocument/2006/relationships/image" Target="../media/image1.emf"/><Relationship Id="rId10" Type="http://schemas.microsoft.com/office/2007/relationships/diagramDrawing" Target="../diagrams/drawing2.xml"/><Relationship Id="rId4" Type="http://schemas.openxmlformats.org/officeDocument/2006/relationships/oleObject" Target="../embeddings/oleObject6.bin"/><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13.JP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g"/><Relationship Id="rId18" Type="http://schemas.openxmlformats.org/officeDocument/2006/relationships/image" Target="../media/image13.JPG"/><Relationship Id="rId3" Type="http://schemas.openxmlformats.org/officeDocument/2006/relationships/notesSlide" Target="../notesSlides/notesSlide9.xml"/><Relationship Id="rId7" Type="http://schemas.openxmlformats.org/officeDocument/2006/relationships/image" Target="../media/image42.JPG"/><Relationship Id="rId12" Type="http://schemas.openxmlformats.org/officeDocument/2006/relationships/image" Target="../media/image47.jpg"/><Relationship Id="rId17" Type="http://schemas.openxmlformats.org/officeDocument/2006/relationships/image" Target="../media/image52.jpg"/><Relationship Id="rId2" Type="http://schemas.openxmlformats.org/officeDocument/2006/relationships/slideLayout" Target="../slideLayouts/slideLayout6.xml"/><Relationship Id="rId16" Type="http://schemas.openxmlformats.org/officeDocument/2006/relationships/image" Target="../media/image51.jpg"/><Relationship Id="rId1" Type="http://schemas.openxmlformats.org/officeDocument/2006/relationships/tags" Target="../tags/tag8.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image" Target="../media/image1.emf"/><Relationship Id="rId15" Type="http://schemas.openxmlformats.org/officeDocument/2006/relationships/image" Target="../media/image50.jpg"/><Relationship Id="rId10" Type="http://schemas.openxmlformats.org/officeDocument/2006/relationships/image" Target="../media/image45.JPG"/><Relationship Id="rId4" Type="http://schemas.openxmlformats.org/officeDocument/2006/relationships/oleObject" Target="../embeddings/oleObject7.bin"/><Relationship Id="rId9" Type="http://schemas.openxmlformats.org/officeDocument/2006/relationships/image" Target="../media/image44.jpg"/><Relationship Id="rId14" Type="http://schemas.openxmlformats.org/officeDocument/2006/relationships/image" Target="../media/image49.jp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0.xml"/><Relationship Id="rId7" Type="http://schemas.openxmlformats.org/officeDocument/2006/relationships/image" Target="../media/image54.png"/><Relationship Id="rId2" Type="http://schemas.openxmlformats.org/officeDocument/2006/relationships/slideLayout" Target="../slideLayouts/slideLayout11.xml"/><Relationship Id="rId1" Type="http://schemas.openxmlformats.org/officeDocument/2006/relationships/tags" Target="../tags/tag9.xml"/><Relationship Id="rId6" Type="http://schemas.openxmlformats.org/officeDocument/2006/relationships/image" Target="../media/image53.png"/><Relationship Id="rId5" Type="http://schemas.openxmlformats.org/officeDocument/2006/relationships/image" Target="../media/image1.emf"/><Relationship Id="rId10" Type="http://schemas.openxmlformats.org/officeDocument/2006/relationships/image" Target="../media/image57.png"/><Relationship Id="rId4" Type="http://schemas.openxmlformats.org/officeDocument/2006/relationships/oleObject" Target="../embeddings/oleObject5.bin"/><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notesSlide" Target="../notesSlides/notesSlide11.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3.JPG"/><Relationship Id="rId11" Type="http://schemas.openxmlformats.org/officeDocument/2006/relationships/image" Target="../media/image62.png"/><Relationship Id="rId5" Type="http://schemas.openxmlformats.org/officeDocument/2006/relationships/image" Target="../media/image1.emf"/><Relationship Id="rId10" Type="http://schemas.openxmlformats.org/officeDocument/2006/relationships/image" Target="../media/image61.png"/><Relationship Id="rId4" Type="http://schemas.openxmlformats.org/officeDocument/2006/relationships/oleObject" Target="../embeddings/oleObject8.bin"/><Relationship Id="rId9" Type="http://schemas.openxmlformats.org/officeDocument/2006/relationships/image" Target="../media/image60.png"/><Relationship Id="rId14" Type="http://schemas.openxmlformats.org/officeDocument/2006/relationships/image" Target="../media/image65.svg"/></Relationships>
</file>

<file path=ppt/slides/_rels/slide1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oleObject" Target="../embeddings/oleObject9.bin"/><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13.JPG"/><Relationship Id="rId4" Type="http://schemas.openxmlformats.org/officeDocument/2006/relationships/image" Target="../media/image1.emf"/><Relationship Id="rId9" Type="http://schemas.openxmlformats.org/officeDocument/2006/relationships/image" Target="../media/image70.jpg"/></Relationships>
</file>

<file path=ppt/slides/_rels/slide17.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oleObject" Target="../embeddings/oleObject9.bin"/><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slideLayout" Target="../slideLayouts/slideLayout4.xml"/><Relationship Id="rId17" Type="http://schemas.openxmlformats.org/officeDocument/2006/relationships/image" Target="../media/image71.png"/><Relationship Id="rId2" Type="http://schemas.openxmlformats.org/officeDocument/2006/relationships/tags" Target="../tags/tag13.xml"/><Relationship Id="rId16" Type="http://schemas.openxmlformats.org/officeDocument/2006/relationships/chart" Target="../charts/chart1.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image" Target="../media/image13.JPG"/><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1.emf"/></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jpeg"/><Relationship Id="rId1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13.xml"/><Relationship Id="rId7" Type="http://schemas.openxmlformats.org/officeDocument/2006/relationships/image" Target="../media/image86.png"/><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85.png"/><Relationship Id="rId5" Type="http://schemas.openxmlformats.org/officeDocument/2006/relationships/image" Target="../media/image1.emf"/><Relationship Id="rId4" Type="http://schemas.openxmlformats.org/officeDocument/2006/relationships/oleObject" Target="../embeddings/oleObject10.bin"/><Relationship Id="rId9" Type="http://schemas.openxmlformats.org/officeDocument/2006/relationships/image" Target="../media/image13.JP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notesSlide" Target="../notesSlides/notesSlide14.xml"/><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13.JPG"/><Relationship Id="rId2" Type="http://schemas.openxmlformats.org/officeDocument/2006/relationships/slideLayout" Target="../slideLayouts/slideLayout16.xml"/><Relationship Id="rId16" Type="http://schemas.openxmlformats.org/officeDocument/2006/relationships/image" Target="../media/image98.png"/><Relationship Id="rId1" Type="http://schemas.openxmlformats.org/officeDocument/2006/relationships/tags" Target="../tags/tag24.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1.emf"/><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oleObject" Target="../embeddings/oleObject11.bin"/><Relationship Id="rId9" Type="http://schemas.openxmlformats.org/officeDocument/2006/relationships/image" Target="../media/image91.png"/><Relationship Id="rId1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3.JPG"/><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99.jpg"/><Relationship Id="rId5" Type="http://schemas.openxmlformats.org/officeDocument/2006/relationships/image" Target="../media/image1.emf"/><Relationship Id="rId4" Type="http://schemas.openxmlformats.org/officeDocument/2006/relationships/oleObject" Target="../embeddings/oleObject12.bin"/></Relationships>
</file>

<file path=ppt/slides/_rels/slide2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oleObject" Target="../embeddings/oleObject13.bin"/><Relationship Id="rId7" Type="http://schemas.openxmlformats.org/officeDocument/2006/relationships/image" Target="../media/image102.sv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3.JPG"/><Relationship Id="rId2" Type="http://schemas.openxmlformats.org/officeDocument/2006/relationships/slideLayout" Target="../slideLayouts/slideLayout18.xml"/><Relationship Id="rId1" Type="http://schemas.openxmlformats.org/officeDocument/2006/relationships/tags" Target="../tags/tag27.xml"/><Relationship Id="rId6" Type="http://schemas.openxmlformats.org/officeDocument/2006/relationships/image" Target="../media/image103.jp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3.JPG"/><Relationship Id="rId2" Type="http://schemas.openxmlformats.org/officeDocument/2006/relationships/slideLayout" Target="../slideLayouts/slideLayout18.xml"/><Relationship Id="rId1" Type="http://schemas.openxmlformats.org/officeDocument/2006/relationships/tags" Target="../tags/tag28.xml"/><Relationship Id="rId6" Type="http://schemas.openxmlformats.org/officeDocument/2006/relationships/image" Target="../media/image104.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notesSlide" Target="../notesSlides/notesSlide18.xml"/><Relationship Id="rId7" Type="http://schemas.openxmlformats.org/officeDocument/2006/relationships/image" Target="../media/image79.png"/><Relationship Id="rId2" Type="http://schemas.openxmlformats.org/officeDocument/2006/relationships/slideLayout" Target="../slideLayouts/slideLayout18.xml"/><Relationship Id="rId1" Type="http://schemas.openxmlformats.org/officeDocument/2006/relationships/tags" Target="../tags/tag29.xml"/><Relationship Id="rId6" Type="http://schemas.openxmlformats.org/officeDocument/2006/relationships/image" Target="../media/image105.jp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3.JPG"/><Relationship Id="rId2" Type="http://schemas.openxmlformats.org/officeDocument/2006/relationships/slideLayout" Target="../slideLayouts/slideLayout18.xml"/><Relationship Id="rId1" Type="http://schemas.openxmlformats.org/officeDocument/2006/relationships/tags" Target="../tags/tag30.xml"/><Relationship Id="rId6" Type="http://schemas.openxmlformats.org/officeDocument/2006/relationships/image" Target="../media/image106.png"/><Relationship Id="rId5" Type="http://schemas.openxmlformats.org/officeDocument/2006/relationships/image" Target="../media/image1.emf"/><Relationship Id="rId4" Type="http://schemas.openxmlformats.org/officeDocument/2006/relationships/oleObject" Target="../embeddings/oleObject17.bin"/></Relationships>
</file>

<file path=ppt/slides/_rels/slide2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20.xml"/><Relationship Id="rId7" Type="http://schemas.openxmlformats.org/officeDocument/2006/relationships/image" Target="../media/image108.svg"/><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107.png"/><Relationship Id="rId5" Type="http://schemas.openxmlformats.org/officeDocument/2006/relationships/image" Target="../media/image1.emf"/><Relationship Id="rId4" Type="http://schemas.openxmlformats.org/officeDocument/2006/relationships/oleObject" Target="../embeddings/oleObject18.bin"/><Relationship Id="rId9" Type="http://schemas.openxmlformats.org/officeDocument/2006/relationships/image" Target="../media/image110.sv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hyperlink" Target="mailto:vibj@foa.dk" TargetMode="External"/><Relationship Id="rId7" Type="http://schemas.openxmlformats.org/officeDocument/2006/relationships/hyperlink" Target="mailto:maria@foa.dk" TargetMode="External"/><Relationship Id="rId12"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mailto:mitb@foa.dk" TargetMode="External"/><Relationship Id="rId11" Type="http://schemas.openxmlformats.org/officeDocument/2006/relationships/image" Target="../media/image10.jpeg"/><Relationship Id="rId5" Type="http://schemas.openxmlformats.org/officeDocument/2006/relationships/hyperlink" Target="mailto:mimo@foa.dk" TargetMode="External"/><Relationship Id="rId10" Type="http://schemas.openxmlformats.org/officeDocument/2006/relationships/image" Target="../media/image9.jpeg"/><Relationship Id="rId4" Type="http://schemas.openxmlformats.org/officeDocument/2006/relationships/hyperlink" Target="mailto:nami@foa.dk" TargetMode="Externa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2.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emf"/></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5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https://fiu.lo.dk/sso/Signon.ashx?SAMLRequest=lZFda8MgFIbvB%2FsP4n2jJulHJGkp601hg9GOXezORNPKEm1zTOnPn%2FZrY9DBwCvPeR%2Bf48lnx7ZBB9WBtqbALKJ4Nn18yPeMz3u3NSu17xU4tFwUWEtal6NYpqk%2FZZqxkagSWqalnEyYTEVSY%2FR%2BJcWehJYAvVoacMI4f0Xj4YCyQZy9sYQnlA9pRMdjlo6yD4wW%2FhlthDult87tgBNS6z5qbCQ%2FCYAla70x1kQCtsfAfhUA%2BqAKXIsGFEZ%2BEgN8zwrcd4ZbARq4Ea0C7iq%2Bnr88cy%2FFd511trIN9mMilJ8Uu3P276B%2FTXVBD0%2Bvek43rWpkqzdBMSdn2Bn8ZI3UoR3%2BCQ9pn5%2F3UitTqZX%2Fl05XoXYp%2FSjeNbk1XGjkHi4n36Jh8eTX5qdf&amp;SigAlg=http%3A%2F%2Fwww.w3.org%2F2000%2F09%2Fxmldsig%23rsa-sha1&amp;Signature=cNMwtsr4P%2bF3do0iK1vKSDgyHN73wSCy3VKcEccGHrQLgw0Dip2wbELVBxEmyQFgeWM5axtZw2Q1h8zyQtzGvqmHfb9Z7hSpPgW67VBYUXjAuHs99eiuCVfBvHBdtquY6olTS5q%2fvwwD5VZP0KodKG29jgE4FTJjRvFz2Hd%2be5A%3d&amp;Coursenumber=9765250004&amp;ReturnUrl=https%3a%2f%2ftilmeldmig.dk%2fdefault.aspx%3f9765250004" TargetMode="External"/><Relationship Id="rId7" Type="http://schemas.openxmlformats.org/officeDocument/2006/relationships/hyperlink" Target="https://www.foa.dk/raad-regler/tillidsvalgt/arrangementer-tillidsvalgte/webinarer-saadan-melder-du-dine-kolleger-ind-i-foa"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s://fiu.lo.dk/sso/Signon.ashx?SAMLRequest=lZHLasMwEEX3hf6D0D6WJTtOLOyE0GwCLZSkdNGdasmxqC0lHjnk8yvl0ZZCCt1q5p45oynmx65FB9WDtqbENIrxfHZ%2FV%2BwpXwyuMWu1HxQ4tFqWWEsq4lzKVGZZWqfvE5azdBJP62maCJlIyjB6vZKYJ6EVwKBWBpwwzj%2FFbDyK2YiyF8p4kvFxEmUsp2OWv2G09GO0Ee6UbpzbASek1kPU2kh%2BEABLNnprrIkENMfAfhYA%2BqBKXIsWFEZ%2BEwN8T0s89IZbARq4EZ0C7iq%2BWTw9ci%2FFd711trIt9msiVJwU%2B3P276Cfpvqgh2dXPafbTrWy09ugWJAz7Ax%2BsEbq0A7%2FhIe0zy8GqZWp1Nr%2FS6%2BrULuUfhRvmnw1XGjkFq4g36Lh8OTX5Wef&amp;SigAlg=http%3A%2F%2Fwww.w3.org%2F2000%2F09%2Fxmldsig%23rsa-sha1&amp;Signature=OZDcQ77GRvfO97h2EGb62dAbKx8WZP41MsDRYOtuCSzzwp21LB4aDNyY3dyqrMo9rP%2f%2ftsMKARo%2fG4uad1toW2EkF6q0PjmOYndhUEJ%2fDkndZqiA3a6f63ze5mcgZ7J3jlVN39m5uE30Z72v3nLIbQVvgPpEZxkAxN94duJBnyw%3d&amp;Coursenumber=9765250006&amp;ReturnUrl=https%3a%2f%2ftilmeldmig.dk%2fdefault.aspx%3f9765250006" TargetMode="External"/><Relationship Id="rId5" Type="http://schemas.openxmlformats.org/officeDocument/2006/relationships/hyperlink" Target="https://fiu.lo.dk/sso/Signon.ashx?SAMLRequest=lZFNawIxEIbvhf6HkLubDz%2FQsKtIvQgtFC099JZmZzV0N9GdrPjzm%2FjRloKFXjPzPvNMJp8dm5ocoEXrXUFFxulsen%2BX74Wad2HrVrDvAANZLgpqS%2BhrPTJghgCDwagy7xU3MJyMS25k1QdJyeuVJCOJLBE7WDoM2oX4xOWwx2VPyBchVX%2Bs%2BDgTYjIQfPRGySKOsU6HU3obwg4VY5Xtstpn5QdD9GxtN867TOP2mNjPGtEeoKCVrhEoiZs4VHtR0K51ymu0qJxuAFUwaj1%2FelRRSu1aH7zxNY1rEpKfFNtz9u9gnAZt0qPTq16wdQN12dhNUszZGXYGP3hX2tSO%2F4SndMzPu9KCM7CK%2F9Jak2qX0o%2FiTZOvhguN3cLl7Fs0HZ79uvz0Ew%3D%3D&amp;SigAlg=http%3A%2F%2Fwww.w3.org%2F2000%2F09%2Fxmldsig%23rsa-sha1&amp;Signature=ZuqupYosxqDdbOZjYSWN1fPaAH6S4WvrxH5RGPen2uP%2fwM1EFsKeEOndUvLn%2fXwYK51My1eNGQjkpbAL5h0L7j2%2fMeqPeDgF416ZZ%2b947cTU90apYml2YieldpaaABUqAkM%2bO%2ftGbGDFuvQTgLuRfCbMeu6noojLJTOHKefX1b8%3d&amp;Coursenumber=9765250006&amp;ReturnUrl=https%3a%2f%2ftilmeldmig.dk%2fdefault.aspx%3f9765250006" TargetMode="External"/><Relationship Id="rId4" Type="http://schemas.openxmlformats.org/officeDocument/2006/relationships/hyperlink" Target="https://fiu.lo.dk/sso/Signon.ashx?SAMLRequest=lZFNb8IwDIbvk%2FYfotxpmqaMErUgNC5ImzQB2mG3rHUhWptAnSJ%2B%2FhI%2BtmkSk3aN%2FT5%2BHOfTY9uQA3SorSkoj2I6ndzf5XsuZ73bmiXse0BHFvOC6ipT2UgI8S4gjdNhVmc1lPUoFQBDzlX1QMnrlZR4Elkg9rAw6JRx%2FilOhoOYD5LxmgspUhn7cVyIcSLeKJn7Mdood0pvnduhZKzWfdTYqPpgiJat9MZYEyncHgP7RSHqAxS0Vg0CJX4Tg3LPC9p3RlqFGqVRLaB0pVzNnp%2Bkl5K7zjpb2ob6NQnJT4rdOft30E%2BDLujRyVXP6aaFpmr1Jijm7Aw7gx%2BtqXRox3%2FCQ9rnZ32lwZSw9P%2FS6TLULqUfxZsmXw0XGruFy9m3aDg8%2B3X5ySc%3D&amp;SigAlg=http%3A%2F%2Fwww.w3.org%2F2000%2F09%2Fxmldsig%23rsa-sha1&amp;Signature=xCheEYG9Il%2f2ivs0G1nsJa0u4Ht%2fxI5bxy%2bXERmzxKoO2VugloKr%2butl6Zk0GpMF4tSlV14eMnPSRiFnXo%2fa5%2bjMVm4cI1i%2fDlM%2ba6RkLY7%2fZN3F4BMFVfEjWa3EdLYLticiGZqnEd1sSILsRnQBRfLyL0h6av%2bYcygYb1D0nxQ%3d&amp;Coursenumber=9765250007&amp;ReturnUrl=https%3a%2f%2ftilmeldmig.dk%2fdefault.aspx%3f9765250007"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mailto:jape@foa.dk"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5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5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7.jpg"/><Relationship Id="rId7" Type="http://schemas.openxmlformats.org/officeDocument/2006/relationships/image" Target="../media/image141.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40.jpeg"/><Relationship Id="rId5" Type="http://schemas.openxmlformats.org/officeDocument/2006/relationships/image" Target="../media/image139.png"/><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43.jpeg"/></Relationships>
</file>

<file path=ppt/slides/_rels/slide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146.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149.png"/><Relationship Id="rId4" Type="http://schemas.openxmlformats.org/officeDocument/2006/relationships/image" Target="../media/image148.pn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notesSlide" Target="../notesSlides/notesSlide6.xml"/><Relationship Id="rId21" Type="http://schemas.openxmlformats.org/officeDocument/2006/relationships/image" Target="../media/image30.pn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slideLayout" Target="../slideLayouts/slideLayout4.xml"/><Relationship Id="rId16" Type="http://schemas.openxmlformats.org/officeDocument/2006/relationships/image" Target="../media/image25.png"/><Relationship Id="rId20" Type="http://schemas.openxmlformats.org/officeDocument/2006/relationships/image" Target="../media/image29.jpeg"/><Relationship Id="rId1" Type="http://schemas.openxmlformats.org/officeDocument/2006/relationships/tags" Target="../tags/tag4.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emf"/><Relationship Id="rId15" Type="http://schemas.openxmlformats.org/officeDocument/2006/relationships/image" Target="../media/image24.jpeg"/><Relationship Id="rId23" Type="http://schemas.openxmlformats.org/officeDocument/2006/relationships/image" Target="../media/image13.JP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oleObject" Target="../embeddings/oleObject4.bin"/><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15E442CC-FEBF-42B8-9276-8841B63D0155}"/>
              </a:ext>
            </a:extLst>
          </p:cNvPr>
          <p:cNvSpPr>
            <a:spLocks noGrp="1"/>
          </p:cNvSpPr>
          <p:nvPr>
            <p:ph type="subTitle" idx="1"/>
          </p:nvPr>
        </p:nvSpPr>
        <p:spPr>
          <a:xfrm>
            <a:off x="6095999" y="4286865"/>
            <a:ext cx="5295878" cy="1199535"/>
          </a:xfrm>
        </p:spPr>
        <p:txBody>
          <a:bodyPr anchor="t">
            <a:normAutofit/>
          </a:bodyPr>
          <a:lstStyle/>
          <a:p>
            <a:pPr algn="l"/>
            <a:r>
              <a:rPr lang="da-DK" sz="6000" b="1" dirty="0">
                <a:effectLst>
                  <a:outerShdw blurRad="38100" dist="38100" dir="2700000" algn="tl">
                    <a:srgbClr val="000000">
                      <a:alpha val="43137"/>
                    </a:srgbClr>
                  </a:outerShdw>
                </a:effectLst>
              </a:rPr>
              <a:t>Uge 15 – 2025</a:t>
            </a:r>
          </a:p>
        </p:txBody>
      </p:sp>
      <p:sp>
        <p:nvSpPr>
          <p:cNvPr id="8" name="Titel 1">
            <a:extLst>
              <a:ext uri="{FF2B5EF4-FFF2-40B4-BE49-F238E27FC236}">
                <a16:creationId xmlns:a16="http://schemas.microsoft.com/office/drawing/2014/main" id="{ED8D9A03-136B-A14E-71B8-FE978DF5AF5D}"/>
              </a:ext>
            </a:extLst>
          </p:cNvPr>
          <p:cNvSpPr txBox="1">
            <a:spLocks/>
          </p:cNvSpPr>
          <p:nvPr/>
        </p:nvSpPr>
        <p:spPr>
          <a:xfrm>
            <a:off x="5982879" y="1046375"/>
            <a:ext cx="5295878" cy="24860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8000" b="1" dirty="0">
                <a:effectLst>
                  <a:outerShdw blurRad="38100" dist="38100" dir="2700000" algn="tl">
                    <a:srgbClr val="000000">
                      <a:alpha val="43137"/>
                    </a:srgbClr>
                  </a:outerShdw>
                </a:effectLst>
              </a:rPr>
              <a:t>TR-møde april</a:t>
            </a:r>
          </a:p>
        </p:txBody>
      </p:sp>
      <p:pic>
        <p:nvPicPr>
          <p:cNvPr id="2" name="Billede 1">
            <a:extLst>
              <a:ext uri="{FF2B5EF4-FFF2-40B4-BE49-F238E27FC236}">
                <a16:creationId xmlns:a16="http://schemas.microsoft.com/office/drawing/2014/main" id="{DADA2BD9-1210-D1FE-F74B-EDA5321B109C}"/>
              </a:ext>
            </a:extLst>
          </p:cNvPr>
          <p:cNvPicPr>
            <a:picLocks noChangeAspect="1"/>
          </p:cNvPicPr>
          <p:nvPr/>
        </p:nvPicPr>
        <p:blipFill>
          <a:blip r:embed="rId3"/>
          <a:stretch>
            <a:fillRect/>
          </a:stretch>
        </p:blipFill>
        <p:spPr>
          <a:xfrm>
            <a:off x="571501" y="826803"/>
            <a:ext cx="4931080" cy="5071953"/>
          </a:xfrm>
          <a:prstGeom prst="rect">
            <a:avLst/>
          </a:prstGeom>
        </p:spPr>
      </p:pic>
    </p:spTree>
    <p:extLst>
      <p:ext uri="{BB962C8B-B14F-4D97-AF65-F5344CB8AC3E}">
        <p14:creationId xmlns:p14="http://schemas.microsoft.com/office/powerpoint/2010/main" val="3817024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6" name="think-cell data - do not delete" hidden="1">
            <a:extLst>
              <a:ext uri="{FF2B5EF4-FFF2-40B4-BE49-F238E27FC236}">
                <a16:creationId xmlns:a16="http://schemas.microsoft.com/office/drawing/2014/main" id="{84A62B5C-19EF-5128-84D3-13EC2E0A14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2056" name="think-cell data - do not delete" hidden="1">
                        <a:extLst>
                          <a:ext uri="{FF2B5EF4-FFF2-40B4-BE49-F238E27FC236}">
                            <a16:creationId xmlns:a16="http://schemas.microsoft.com/office/drawing/2014/main" id="{84A62B5C-19EF-5128-84D3-13EC2E0A14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Flowchart: Document 1">
            <a:extLst>
              <a:ext uri="{FF2B5EF4-FFF2-40B4-BE49-F238E27FC236}">
                <a16:creationId xmlns:a16="http://schemas.microsoft.com/office/drawing/2014/main" id="{92B97D38-D35D-4931-B637-A0E5E502776A}"/>
              </a:ext>
            </a:extLst>
          </p:cNvPr>
          <p:cNvSpPr/>
          <p:nvPr/>
        </p:nvSpPr>
        <p:spPr>
          <a:xfrm flipH="1" flipV="1">
            <a:off x="0" y="4443370"/>
            <a:ext cx="12192000" cy="164696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8567"/>
              <a:gd name="connsiteX1" fmla="*/ 21600 w 21600"/>
              <a:gd name="connsiteY1" fmla="*/ 0 h 28567"/>
              <a:gd name="connsiteX2" fmla="*/ 21600 w 21600"/>
              <a:gd name="connsiteY2" fmla="*/ 17322 h 28567"/>
              <a:gd name="connsiteX3" fmla="*/ 0 w 21600"/>
              <a:gd name="connsiteY3" fmla="*/ 20172 h 28567"/>
              <a:gd name="connsiteX4" fmla="*/ 0 w 21600"/>
              <a:gd name="connsiteY4" fmla="*/ 0 h 2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8567">
                <a:moveTo>
                  <a:pt x="0" y="0"/>
                </a:moveTo>
                <a:lnTo>
                  <a:pt x="21600" y="0"/>
                </a:lnTo>
                <a:lnTo>
                  <a:pt x="21600" y="17322"/>
                </a:lnTo>
                <a:cubicBezTo>
                  <a:pt x="10800" y="17322"/>
                  <a:pt x="10058" y="40601"/>
                  <a:pt x="0" y="20172"/>
                </a:cubicBezTo>
                <a:lnTo>
                  <a:pt x="0" y="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Diagram 1">
            <a:extLst>
              <a:ext uri="{FF2B5EF4-FFF2-40B4-BE49-F238E27FC236}">
                <a16:creationId xmlns:a16="http://schemas.microsoft.com/office/drawing/2014/main" id="{066AFEBE-0F9C-852E-88B5-251ED5ED755A}"/>
              </a:ext>
            </a:extLst>
          </p:cNvPr>
          <p:cNvGraphicFramePr/>
          <p:nvPr/>
        </p:nvGraphicFramePr>
        <p:xfrm>
          <a:off x="-226249" y="204101"/>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55" name="Ellipse 2054">
            <a:extLst>
              <a:ext uri="{FF2B5EF4-FFF2-40B4-BE49-F238E27FC236}">
                <a16:creationId xmlns:a16="http://schemas.microsoft.com/office/drawing/2014/main" id="{963F129D-A2E9-E4D3-A5A0-9B02F6A67EAC}"/>
              </a:ext>
            </a:extLst>
          </p:cNvPr>
          <p:cNvSpPr/>
          <p:nvPr/>
        </p:nvSpPr>
        <p:spPr>
          <a:xfrm>
            <a:off x="308773" y="3914591"/>
            <a:ext cx="2097284" cy="2097284"/>
          </a:xfrm>
          <a:prstGeom prst="ellipse">
            <a:avLst/>
          </a:prstGeom>
          <a:solidFill>
            <a:schemeClr val="bg1"/>
          </a:solidFill>
          <a:ln w="50800">
            <a:solidFill>
              <a:srgbClr val="0A11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54" name="Ellipse 2053">
            <a:extLst>
              <a:ext uri="{FF2B5EF4-FFF2-40B4-BE49-F238E27FC236}">
                <a16:creationId xmlns:a16="http://schemas.microsoft.com/office/drawing/2014/main" id="{D93BBE69-814F-1AA3-A1F8-44ECA7AFF006}"/>
              </a:ext>
            </a:extLst>
          </p:cNvPr>
          <p:cNvSpPr/>
          <p:nvPr/>
        </p:nvSpPr>
        <p:spPr>
          <a:xfrm>
            <a:off x="5474623" y="96747"/>
            <a:ext cx="2097284" cy="2097284"/>
          </a:xfrm>
          <a:prstGeom prst="ellipse">
            <a:avLst/>
          </a:prstGeom>
          <a:solidFill>
            <a:schemeClr val="tx2"/>
          </a:solidFill>
          <a:ln w="508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Undertitel 6">
            <a:extLst>
              <a:ext uri="{FF2B5EF4-FFF2-40B4-BE49-F238E27FC236}">
                <a16:creationId xmlns:a16="http://schemas.microsoft.com/office/drawing/2014/main" id="{B9CA7690-80F8-FC4E-DA22-509E52CD6D25}"/>
              </a:ext>
            </a:extLst>
          </p:cNvPr>
          <p:cNvSpPr txBox="1">
            <a:spLocks/>
          </p:cNvSpPr>
          <p:nvPr/>
        </p:nvSpPr>
        <p:spPr>
          <a:xfrm>
            <a:off x="7334563" y="2177312"/>
            <a:ext cx="4136953" cy="367924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algn="l" fontAlgn="auto">
              <a:lnSpc>
                <a:spcPct val="100000"/>
              </a:lnSpc>
              <a:spcAft>
                <a:spcPts val="0"/>
              </a:spcAft>
              <a:buClr>
                <a:schemeClr val="tx1"/>
              </a:buClr>
              <a:buSzTx/>
              <a:tabLst/>
              <a:defRPr/>
            </a:pPr>
            <a:r>
              <a:rPr kumimoji="0" lang="da-DK" sz="1600" b="0" i="0" u="none" strike="noStrike" kern="1200" cap="none" spc="0" normalizeH="0" baseline="0" noProof="0" dirty="0">
                <a:ln>
                  <a:noFill/>
                </a:ln>
                <a:solidFill>
                  <a:schemeClr val="accent6"/>
                </a:solidFill>
                <a:effectLst/>
                <a:uLnTx/>
                <a:uFillTx/>
                <a:latin typeface="+mn-lt"/>
                <a:ea typeface="+mn-ea"/>
                <a:cs typeface="+mn-cs"/>
              </a:rPr>
              <a:t>I skal </a:t>
            </a:r>
            <a:r>
              <a:rPr kumimoji="0" lang="da-DK" sz="1600" b="1" i="0" u="sng" strike="noStrike" kern="1200" cap="none" spc="0" normalizeH="0" baseline="0" noProof="0" dirty="0">
                <a:ln>
                  <a:noFill/>
                </a:ln>
                <a:solidFill>
                  <a:schemeClr val="accent6"/>
                </a:solidFill>
                <a:effectLst/>
                <a:uLnTx/>
                <a:uFillTx/>
                <a:latin typeface="+mn-lt"/>
                <a:ea typeface="+mn-ea"/>
                <a:cs typeface="+mn-cs"/>
              </a:rPr>
              <a:t>ikke</a:t>
            </a:r>
            <a:r>
              <a:rPr kumimoji="0" lang="da-DK" sz="1600" b="0" i="0" u="none" strike="noStrike" kern="1200" cap="none" spc="0" normalizeH="0" baseline="0" noProof="0" dirty="0">
                <a:ln>
                  <a:noFill/>
                </a:ln>
                <a:solidFill>
                  <a:schemeClr val="accent6"/>
                </a:solidFill>
                <a:effectLst/>
                <a:uLnTx/>
                <a:uFillTx/>
                <a:latin typeface="+mn-lt"/>
                <a:ea typeface="+mn-ea"/>
                <a:cs typeface="+mn-cs"/>
              </a:rPr>
              <a:t> sælge forsikringer, men i skal se det som et </a:t>
            </a:r>
            <a:r>
              <a:rPr kumimoji="0" lang="da-DK" sz="1600" b="1" i="0" u="none" strike="noStrike" kern="1200" cap="none" spc="0" normalizeH="0" baseline="0" noProof="0" dirty="0">
                <a:ln>
                  <a:noFill/>
                </a:ln>
                <a:solidFill>
                  <a:schemeClr val="tx2"/>
                </a:solidFill>
                <a:effectLst/>
                <a:uLnTx/>
                <a:uFillTx/>
                <a:latin typeface="+mn-lt"/>
                <a:ea typeface="+mn-ea"/>
                <a:cs typeface="+mn-cs"/>
              </a:rPr>
              <a:t>aktivt redskab</a:t>
            </a:r>
            <a:r>
              <a:rPr kumimoji="0" lang="da-DK" sz="1600" b="0" i="0" u="none" strike="noStrike" kern="1200" cap="none" spc="0" normalizeH="0" baseline="0" noProof="0" dirty="0">
                <a:ln>
                  <a:noFill/>
                </a:ln>
                <a:solidFill>
                  <a:schemeClr val="accent6"/>
                </a:solidFill>
                <a:effectLst/>
                <a:uLnTx/>
                <a:uFillTx/>
                <a:latin typeface="+mn-lt"/>
                <a:ea typeface="+mn-ea"/>
                <a:cs typeface="+mn-cs"/>
              </a:rPr>
              <a:t> til at organisere flere medlemmer, og skabe </a:t>
            </a:r>
            <a:r>
              <a:rPr kumimoji="0" lang="da-DK" sz="1600" b="1" i="0" u="none" strike="noStrike" kern="1200" cap="none" spc="0" normalizeH="0" baseline="0" noProof="0" dirty="0">
                <a:ln>
                  <a:noFill/>
                </a:ln>
                <a:solidFill>
                  <a:schemeClr val="tx2"/>
                </a:solidFill>
                <a:effectLst/>
                <a:uLnTx/>
                <a:uFillTx/>
                <a:latin typeface="+mn-lt"/>
                <a:ea typeface="+mn-ea"/>
                <a:cs typeface="+mn-cs"/>
              </a:rPr>
              <a:t>større loyalitet</a:t>
            </a:r>
            <a:r>
              <a:rPr kumimoji="0" lang="da-DK" sz="1600" b="0" i="0" u="none" strike="noStrike" kern="1200" cap="none" spc="0" normalizeH="0" baseline="0" noProof="0" dirty="0">
                <a:ln>
                  <a:noFill/>
                </a:ln>
                <a:solidFill>
                  <a:schemeClr val="accent6"/>
                </a:solidFill>
                <a:effectLst/>
                <a:uLnTx/>
                <a:uFillTx/>
                <a:latin typeface="+mn-lt"/>
                <a:ea typeface="+mn-ea"/>
                <a:cs typeface="+mn-cs"/>
              </a:rPr>
              <a:t> hos de nuværende medlemmer. </a:t>
            </a:r>
            <a:br>
              <a:rPr kumimoji="0" lang="da-DK" sz="1600" b="0" i="0" u="none" strike="noStrike" kern="1200" cap="none" spc="0" normalizeH="0" baseline="0" noProof="0" dirty="0">
                <a:ln>
                  <a:noFill/>
                </a:ln>
                <a:solidFill>
                  <a:schemeClr val="accent6"/>
                </a:solidFill>
                <a:effectLst/>
                <a:uLnTx/>
                <a:uFillTx/>
                <a:latin typeface="+mn-lt"/>
                <a:ea typeface="+mn-ea"/>
                <a:cs typeface="+mn-cs"/>
              </a:rPr>
            </a:br>
            <a:br>
              <a:rPr kumimoji="0" lang="da-DK" sz="1600" b="0" i="0" u="none" strike="noStrike" kern="1200" cap="none" spc="0" normalizeH="0" baseline="0" noProof="0" dirty="0">
                <a:ln>
                  <a:noFill/>
                </a:ln>
                <a:solidFill>
                  <a:schemeClr val="accent6"/>
                </a:solidFill>
                <a:effectLst/>
                <a:uLnTx/>
                <a:uFillTx/>
                <a:latin typeface="+mn-lt"/>
                <a:ea typeface="+mn-ea"/>
                <a:cs typeface="+mn-cs"/>
              </a:rPr>
            </a:br>
            <a:r>
              <a:rPr kumimoji="0" lang="da-DK" sz="1600" b="0" i="0" u="none" strike="noStrike" kern="1200" cap="none" spc="0" normalizeH="0" baseline="0" noProof="0" dirty="0">
                <a:ln>
                  <a:noFill/>
                </a:ln>
                <a:solidFill>
                  <a:schemeClr val="accent6"/>
                </a:solidFill>
                <a:effectLst/>
                <a:uLnTx/>
                <a:uFillTx/>
                <a:latin typeface="+mn-lt"/>
                <a:ea typeface="+mn-ea"/>
                <a:cs typeface="+mn-cs"/>
              </a:rPr>
              <a:t>Desto mere medlemmer binder op på deres medlemskab, </a:t>
            </a:r>
            <a:r>
              <a:rPr kumimoji="0" lang="da-DK" sz="1600" b="1" i="0" u="none" strike="noStrike" kern="1200" cap="none" spc="0" normalizeH="0" baseline="0" noProof="0" dirty="0">
                <a:ln>
                  <a:noFill/>
                </a:ln>
                <a:solidFill>
                  <a:schemeClr val="tx2"/>
                </a:solidFill>
                <a:effectLst/>
                <a:uLnTx/>
                <a:uFillTx/>
                <a:latin typeface="+mn-lt"/>
                <a:ea typeface="+mn-ea"/>
                <a:cs typeface="+mn-cs"/>
              </a:rPr>
              <a:t>desto længere tid bliver i foreningen</a:t>
            </a:r>
            <a:r>
              <a:rPr kumimoji="0" lang="da-DK" sz="1600" b="0" i="0" u="none" strike="noStrike" kern="1200" cap="none" spc="0" normalizeH="0" baseline="0" noProof="0" dirty="0">
                <a:ln>
                  <a:noFill/>
                </a:ln>
                <a:solidFill>
                  <a:schemeClr val="accent6"/>
                </a:solidFill>
                <a:effectLst/>
                <a:uLnTx/>
                <a:uFillTx/>
                <a:latin typeface="+mn-lt"/>
                <a:ea typeface="+mn-ea"/>
                <a:cs typeface="+mn-cs"/>
              </a:rPr>
              <a:t>. DJØF, IDA og DSR har lavet målinger på dette. </a:t>
            </a:r>
          </a:p>
          <a:p>
            <a:pPr marR="0" algn="l" fontAlgn="auto">
              <a:lnSpc>
                <a:spcPct val="100000"/>
              </a:lnSpc>
              <a:spcAft>
                <a:spcPts val="0"/>
              </a:spcAft>
              <a:buClr>
                <a:schemeClr val="tx1"/>
              </a:buClr>
              <a:buSzTx/>
              <a:tabLst/>
              <a:defRPr/>
            </a:pPr>
            <a:br>
              <a:rPr lang="da-DK" sz="1600" dirty="0">
                <a:solidFill>
                  <a:schemeClr val="accent6"/>
                </a:solidFill>
              </a:rPr>
            </a:br>
            <a:r>
              <a:rPr lang="da-DK" sz="1600" dirty="0">
                <a:solidFill>
                  <a:schemeClr val="accent6"/>
                </a:solidFill>
              </a:rPr>
              <a:t>Medlemmerne er i forskellige faser i deres karriere, og en </a:t>
            </a:r>
            <a:r>
              <a:rPr lang="da-DK" sz="1600" b="1" dirty="0">
                <a:solidFill>
                  <a:schemeClr val="tx2"/>
                </a:solidFill>
              </a:rPr>
              <a:t>stærk medlemspakke</a:t>
            </a:r>
            <a:r>
              <a:rPr lang="da-DK" sz="1600" dirty="0">
                <a:solidFill>
                  <a:schemeClr val="accent6"/>
                </a:solidFill>
              </a:rPr>
              <a:t> understøtter dette. </a:t>
            </a:r>
            <a:r>
              <a:rPr kumimoji="0" lang="da-DK" sz="1600" b="0" i="0" u="none" strike="noStrike" kern="1200" cap="none" spc="0" normalizeH="0" baseline="0" noProof="0" dirty="0">
                <a:ln>
                  <a:noFill/>
                </a:ln>
                <a:solidFill>
                  <a:schemeClr val="accent6"/>
                </a:solidFill>
                <a:effectLst/>
                <a:uLnTx/>
                <a:uFillTx/>
                <a:latin typeface="+mn-lt"/>
                <a:ea typeface="+mn-ea"/>
                <a:cs typeface="+mn-cs"/>
              </a:rPr>
              <a:t> </a:t>
            </a:r>
          </a:p>
        </p:txBody>
      </p:sp>
      <p:pic>
        <p:nvPicPr>
          <p:cNvPr id="2098" name="Picture 2097" descr="A logo with a black background&#10;&#10;Description automatically generated">
            <a:extLst>
              <a:ext uri="{FF2B5EF4-FFF2-40B4-BE49-F238E27FC236}">
                <a16:creationId xmlns:a16="http://schemas.microsoft.com/office/drawing/2014/main" id="{D124BDAF-05F6-ECEE-3FD9-BC04380550D2}"/>
              </a:ext>
            </a:extLst>
          </p:cNvPr>
          <p:cNvPicPr>
            <a:picLocks noChangeAspect="1"/>
          </p:cNvPicPr>
          <p:nvPr/>
        </p:nvPicPr>
        <p:blipFill>
          <a:blip r:embed="rId11"/>
          <a:srcRect l="5628" t="19773" r="56660" b="21778"/>
          <a:stretch/>
        </p:blipFill>
        <p:spPr>
          <a:xfrm>
            <a:off x="5762483" y="645425"/>
            <a:ext cx="1533875" cy="1068835"/>
          </a:xfrm>
          <a:prstGeom prst="rect">
            <a:avLst/>
          </a:prstGeom>
        </p:spPr>
      </p:pic>
      <p:pic>
        <p:nvPicPr>
          <p:cNvPr id="4" name="Billede 3" descr="Et billede, der indeholder tekst, logo, Font/skrifttype, symbol&#10;&#10;Indhold genereret af kunstig intelligens kan være forkert.">
            <a:extLst>
              <a:ext uri="{FF2B5EF4-FFF2-40B4-BE49-F238E27FC236}">
                <a16:creationId xmlns:a16="http://schemas.microsoft.com/office/drawing/2014/main" id="{C393B81A-0BC9-38E9-B1CE-022B66B55F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pic>
        <p:nvPicPr>
          <p:cNvPr id="6" name="Billede 5" descr="Et billede, der indeholder tekst, logo, Font/skrifttype, symbol&#10;&#10;Indhold genereret af kunstig intelligens kan være forkert.">
            <a:extLst>
              <a:ext uri="{FF2B5EF4-FFF2-40B4-BE49-F238E27FC236}">
                <a16:creationId xmlns:a16="http://schemas.microsoft.com/office/drawing/2014/main" id="{41949016-7C14-EB4D-A626-EFD7EEB3CC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0484" y="4339941"/>
            <a:ext cx="1295352" cy="1295352"/>
          </a:xfrm>
          <a:prstGeom prst="rect">
            <a:avLst/>
          </a:prstGeom>
        </p:spPr>
      </p:pic>
    </p:spTree>
    <p:extLst>
      <p:ext uri="{BB962C8B-B14F-4D97-AF65-F5344CB8AC3E}">
        <p14:creationId xmlns:p14="http://schemas.microsoft.com/office/powerpoint/2010/main" val="12454001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7D31">
            <a:alpha val="25000"/>
          </a:srgbClr>
        </a:solidFill>
        <a:effectLst/>
      </p:bgPr>
    </p:bg>
    <p:spTree>
      <p:nvGrpSpPr>
        <p:cNvPr id="1" name="">
          <a:extLst>
            <a:ext uri="{FF2B5EF4-FFF2-40B4-BE49-F238E27FC236}">
              <a16:creationId xmlns:a16="http://schemas.microsoft.com/office/drawing/2014/main" id="{6106BCC0-9202-6F10-8A7C-64FB9A5B69B1}"/>
            </a:ext>
          </a:extLst>
        </p:cNvPr>
        <p:cNvGrpSpPr/>
        <p:nvPr/>
      </p:nvGrpSpPr>
      <p:grpSpPr>
        <a:xfrm>
          <a:off x="0" y="0"/>
          <a:ext cx="0" cy="0"/>
          <a:chOff x="0" y="0"/>
          <a:chExt cx="0" cy="0"/>
        </a:xfrm>
      </p:grpSpPr>
      <p:graphicFrame>
        <p:nvGraphicFramePr>
          <p:cNvPr id="2056" name="think-cell data - do not delete" hidden="1">
            <a:extLst>
              <a:ext uri="{FF2B5EF4-FFF2-40B4-BE49-F238E27FC236}">
                <a16:creationId xmlns:a16="http://schemas.microsoft.com/office/drawing/2014/main" id="{3A194E2B-0169-6028-A106-49B344D314E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2056" name="think-cell data - do not delete" hidden="1">
                        <a:extLst>
                          <a:ext uri="{FF2B5EF4-FFF2-40B4-BE49-F238E27FC236}">
                            <a16:creationId xmlns:a16="http://schemas.microsoft.com/office/drawing/2014/main" id="{3A194E2B-0169-6028-A106-49B344D314E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el 9">
            <a:extLst>
              <a:ext uri="{FF2B5EF4-FFF2-40B4-BE49-F238E27FC236}">
                <a16:creationId xmlns:a16="http://schemas.microsoft.com/office/drawing/2014/main" id="{4CA68932-65F0-BBEF-3781-CB026CF73CE8}"/>
              </a:ext>
            </a:extLst>
          </p:cNvPr>
          <p:cNvSpPr>
            <a:spLocks noGrp="1"/>
          </p:cNvSpPr>
          <p:nvPr>
            <p:ph type="title"/>
          </p:nvPr>
        </p:nvSpPr>
        <p:spPr>
          <a:xfrm>
            <a:off x="693345" y="486135"/>
            <a:ext cx="10515600" cy="758181"/>
          </a:xfrm>
        </p:spPr>
        <p:txBody>
          <a:bodyPr vert="horz">
            <a:noAutofit/>
          </a:bodyPr>
          <a:lstStyle/>
          <a:p>
            <a:r>
              <a:rPr lang="da-DK" sz="3000" b="1" dirty="0">
                <a:solidFill>
                  <a:schemeClr val="accent2"/>
                </a:solidFill>
              </a:rPr>
              <a:t>Forskellige faser </a:t>
            </a:r>
            <a:r>
              <a:rPr lang="da-DK" sz="3000" dirty="0">
                <a:solidFill>
                  <a:schemeClr val="accent2"/>
                </a:solidFill>
              </a:rPr>
              <a:t>i arbejdslivet medfører </a:t>
            </a:r>
            <a:r>
              <a:rPr lang="da-DK" sz="3000" b="1" dirty="0">
                <a:solidFill>
                  <a:schemeClr val="accent2"/>
                </a:solidFill>
              </a:rPr>
              <a:t>forskellige behov</a:t>
            </a:r>
          </a:p>
        </p:txBody>
      </p:sp>
      <p:graphicFrame>
        <p:nvGraphicFramePr>
          <p:cNvPr id="2" name="Diagram 1">
            <a:extLst>
              <a:ext uri="{FF2B5EF4-FFF2-40B4-BE49-F238E27FC236}">
                <a16:creationId xmlns:a16="http://schemas.microsoft.com/office/drawing/2014/main" id="{1A03A177-768C-57B5-EE9F-E60264DC6EA2}"/>
              </a:ext>
            </a:extLst>
          </p:cNvPr>
          <p:cNvGraphicFramePr/>
          <p:nvPr/>
        </p:nvGraphicFramePr>
        <p:xfrm>
          <a:off x="993218" y="1244316"/>
          <a:ext cx="10205564" cy="45953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ektangel: afrundede hjørner 2">
            <a:extLst>
              <a:ext uri="{FF2B5EF4-FFF2-40B4-BE49-F238E27FC236}">
                <a16:creationId xmlns:a16="http://schemas.microsoft.com/office/drawing/2014/main" id="{EB9C46A6-A638-EF3C-112E-B0269EE28AC9}"/>
              </a:ext>
            </a:extLst>
          </p:cNvPr>
          <p:cNvSpPr/>
          <p:nvPr/>
        </p:nvSpPr>
        <p:spPr>
          <a:xfrm>
            <a:off x="693345" y="4150239"/>
            <a:ext cx="1679944" cy="1203043"/>
          </a:xfrm>
          <a:prstGeom prst="roundRect">
            <a:avLst/>
          </a:prstGeom>
          <a:solidFill>
            <a:srgbClr val="0A119E">
              <a:alpha val="7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a-DK" sz="1400" dirty="0"/>
              <a:t>Jobsøgning</a:t>
            </a:r>
          </a:p>
          <a:p>
            <a:pPr marL="285750" indent="-285750">
              <a:buFont typeface="Arial" panose="020B0604020202020204" pitchFamily="34" charset="0"/>
              <a:buChar char="•"/>
            </a:pPr>
            <a:r>
              <a:rPr lang="da-DK" sz="1400" dirty="0"/>
              <a:t>CV og ansøgning</a:t>
            </a:r>
          </a:p>
        </p:txBody>
      </p:sp>
      <p:sp>
        <p:nvSpPr>
          <p:cNvPr id="4" name="Rektangel: afrundede hjørner 3">
            <a:extLst>
              <a:ext uri="{FF2B5EF4-FFF2-40B4-BE49-F238E27FC236}">
                <a16:creationId xmlns:a16="http://schemas.microsoft.com/office/drawing/2014/main" id="{0FB3F8EA-D978-3061-E21C-6F1F1187CB48}"/>
              </a:ext>
            </a:extLst>
          </p:cNvPr>
          <p:cNvSpPr/>
          <p:nvPr/>
        </p:nvSpPr>
        <p:spPr>
          <a:xfrm>
            <a:off x="2673162" y="4150240"/>
            <a:ext cx="1679944" cy="1203043"/>
          </a:xfrm>
          <a:prstGeom prst="roundRect">
            <a:avLst/>
          </a:prstGeom>
          <a:solidFill>
            <a:srgbClr val="0A119E">
              <a:alpha val="7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a-DK" sz="1400" dirty="0"/>
              <a:t>Karriere-vejledning</a:t>
            </a:r>
          </a:p>
          <a:p>
            <a:pPr marL="285750" indent="-285750">
              <a:buFont typeface="Arial" panose="020B0604020202020204" pitchFamily="34" charset="0"/>
              <a:buChar char="•"/>
            </a:pPr>
            <a:r>
              <a:rPr lang="da-DK" sz="1400" dirty="0"/>
              <a:t>Løn &amp; ansættelse</a:t>
            </a:r>
          </a:p>
        </p:txBody>
      </p:sp>
      <p:sp>
        <p:nvSpPr>
          <p:cNvPr id="5" name="Rektangel: afrundede hjørner 4">
            <a:extLst>
              <a:ext uri="{FF2B5EF4-FFF2-40B4-BE49-F238E27FC236}">
                <a16:creationId xmlns:a16="http://schemas.microsoft.com/office/drawing/2014/main" id="{A0BAC55F-79DB-1A48-04CA-7F9736188BE3}"/>
              </a:ext>
            </a:extLst>
          </p:cNvPr>
          <p:cNvSpPr/>
          <p:nvPr/>
        </p:nvSpPr>
        <p:spPr>
          <a:xfrm>
            <a:off x="4652979" y="4150239"/>
            <a:ext cx="1679944" cy="1203043"/>
          </a:xfrm>
          <a:prstGeom prst="roundRect">
            <a:avLst/>
          </a:prstGeom>
          <a:solidFill>
            <a:srgbClr val="0A119E">
              <a:alpha val="7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a-DK" sz="1400" dirty="0" err="1"/>
              <a:t>Arbejds-miljø</a:t>
            </a:r>
            <a:endParaRPr lang="da-DK" sz="1400" dirty="0"/>
          </a:p>
          <a:p>
            <a:pPr marL="285750" indent="-285750">
              <a:buFont typeface="Arial" panose="020B0604020202020204" pitchFamily="34" charset="0"/>
              <a:buChar char="•"/>
            </a:pPr>
            <a:r>
              <a:rPr lang="da-DK" sz="1400" dirty="0" err="1"/>
              <a:t>Efterud-dannelse</a:t>
            </a:r>
            <a:endParaRPr lang="da-DK" sz="1400" dirty="0"/>
          </a:p>
        </p:txBody>
      </p:sp>
      <p:sp>
        <p:nvSpPr>
          <p:cNvPr id="7" name="Rektangel: afrundede hjørner 6">
            <a:extLst>
              <a:ext uri="{FF2B5EF4-FFF2-40B4-BE49-F238E27FC236}">
                <a16:creationId xmlns:a16="http://schemas.microsoft.com/office/drawing/2014/main" id="{C53FC6CA-68DB-4111-8D94-89164EFC7CEB}"/>
              </a:ext>
            </a:extLst>
          </p:cNvPr>
          <p:cNvSpPr/>
          <p:nvPr/>
        </p:nvSpPr>
        <p:spPr>
          <a:xfrm>
            <a:off x="6604443" y="4150238"/>
            <a:ext cx="1679944" cy="1203043"/>
          </a:xfrm>
          <a:prstGeom prst="roundRect">
            <a:avLst/>
          </a:prstGeom>
          <a:solidFill>
            <a:srgbClr val="0A119E">
              <a:alpha val="7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a-DK" sz="1400" dirty="0"/>
              <a:t>Netværk</a:t>
            </a:r>
          </a:p>
          <a:p>
            <a:pPr marL="285750" indent="-285750">
              <a:buFont typeface="Arial" panose="020B0604020202020204" pitchFamily="34" charset="0"/>
              <a:buChar char="•"/>
            </a:pPr>
            <a:r>
              <a:rPr lang="da-DK" sz="1400" dirty="0"/>
              <a:t>Forenings politisk aktive</a:t>
            </a:r>
          </a:p>
        </p:txBody>
      </p:sp>
      <p:sp>
        <p:nvSpPr>
          <p:cNvPr id="8" name="Rektangel: afrundede hjørner 7">
            <a:extLst>
              <a:ext uri="{FF2B5EF4-FFF2-40B4-BE49-F238E27FC236}">
                <a16:creationId xmlns:a16="http://schemas.microsoft.com/office/drawing/2014/main" id="{059DF8BD-C40F-0403-9685-5CC0B80B832A}"/>
              </a:ext>
            </a:extLst>
          </p:cNvPr>
          <p:cNvSpPr/>
          <p:nvPr/>
        </p:nvSpPr>
        <p:spPr>
          <a:xfrm>
            <a:off x="8555907" y="4150237"/>
            <a:ext cx="1679944" cy="1203043"/>
          </a:xfrm>
          <a:prstGeom prst="roundRect">
            <a:avLst/>
          </a:prstGeom>
          <a:solidFill>
            <a:srgbClr val="0A119E">
              <a:alpha val="7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a-DK" sz="1400" dirty="0"/>
              <a:t>Karriere-vejledning</a:t>
            </a:r>
          </a:p>
          <a:p>
            <a:pPr marL="285750" indent="-285750">
              <a:buFont typeface="Arial" panose="020B0604020202020204" pitchFamily="34" charset="0"/>
              <a:buChar char="•"/>
            </a:pPr>
            <a:r>
              <a:rPr lang="da-DK" sz="1400" dirty="0"/>
              <a:t>Mentor</a:t>
            </a:r>
          </a:p>
        </p:txBody>
      </p:sp>
      <p:sp>
        <p:nvSpPr>
          <p:cNvPr id="9" name="Rektangel: afrundede hjørner 8">
            <a:extLst>
              <a:ext uri="{FF2B5EF4-FFF2-40B4-BE49-F238E27FC236}">
                <a16:creationId xmlns:a16="http://schemas.microsoft.com/office/drawing/2014/main" id="{78AC01D4-F21E-1617-D9FF-263F51C4C274}"/>
              </a:ext>
            </a:extLst>
          </p:cNvPr>
          <p:cNvSpPr/>
          <p:nvPr/>
        </p:nvSpPr>
        <p:spPr>
          <a:xfrm>
            <a:off x="693345" y="5411546"/>
            <a:ext cx="9542506" cy="428145"/>
          </a:xfrm>
          <a:prstGeom prst="roundRect">
            <a:avLst/>
          </a:prstGeom>
          <a:solidFill>
            <a:srgbClr val="0A119E">
              <a:alpha val="7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t>TJM FORSIKRING </a:t>
            </a:r>
          </a:p>
        </p:txBody>
      </p:sp>
      <p:pic>
        <p:nvPicPr>
          <p:cNvPr id="11" name="Billede 10" descr="Et billede, der indeholder tekst, logo, Font/skrifttype, symbol&#10;&#10;Indhold genereret af kunstig intelligens kan være forkert.">
            <a:extLst>
              <a:ext uri="{FF2B5EF4-FFF2-40B4-BE49-F238E27FC236}">
                <a16:creationId xmlns:a16="http://schemas.microsoft.com/office/drawing/2014/main" id="{8A0012DD-2E2D-5C56-AE90-BB9207B4AA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3530018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0716B2C-5251-6F31-403D-01F3815C521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30716B2C-5251-6F31-403D-01F3815C52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9" name="Flowchart: Document 1">
            <a:extLst>
              <a:ext uri="{FF2B5EF4-FFF2-40B4-BE49-F238E27FC236}">
                <a16:creationId xmlns:a16="http://schemas.microsoft.com/office/drawing/2014/main" id="{D9C5F6C8-A123-8EAA-54B7-07E1C476B3BE}"/>
              </a:ext>
            </a:extLst>
          </p:cNvPr>
          <p:cNvSpPr/>
          <p:nvPr/>
        </p:nvSpPr>
        <p:spPr>
          <a:xfrm flipH="1" flipV="1">
            <a:off x="0" y="3489223"/>
            <a:ext cx="12192000" cy="259054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8567"/>
              <a:gd name="connsiteX1" fmla="*/ 21600 w 21600"/>
              <a:gd name="connsiteY1" fmla="*/ 0 h 28567"/>
              <a:gd name="connsiteX2" fmla="*/ 21600 w 21600"/>
              <a:gd name="connsiteY2" fmla="*/ 17322 h 28567"/>
              <a:gd name="connsiteX3" fmla="*/ 0 w 21600"/>
              <a:gd name="connsiteY3" fmla="*/ 20172 h 28567"/>
              <a:gd name="connsiteX4" fmla="*/ 0 w 21600"/>
              <a:gd name="connsiteY4" fmla="*/ 0 h 2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8567">
                <a:moveTo>
                  <a:pt x="0" y="0"/>
                </a:moveTo>
                <a:lnTo>
                  <a:pt x="21600" y="0"/>
                </a:lnTo>
                <a:lnTo>
                  <a:pt x="21600" y="17322"/>
                </a:lnTo>
                <a:cubicBezTo>
                  <a:pt x="10800" y="17322"/>
                  <a:pt x="10058" y="40601"/>
                  <a:pt x="0" y="20172"/>
                </a:cubicBezTo>
                <a:lnTo>
                  <a:pt x="0" y="0"/>
                </a:lnTo>
                <a:close/>
              </a:path>
            </a:pathLst>
          </a:custGeom>
          <a:solidFill>
            <a:srgbClr val="A6192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uppe 43">
            <a:extLst>
              <a:ext uri="{FF2B5EF4-FFF2-40B4-BE49-F238E27FC236}">
                <a16:creationId xmlns:a16="http://schemas.microsoft.com/office/drawing/2014/main" id="{87841F7B-B6F2-8557-3891-A039A869BBBB}"/>
              </a:ext>
            </a:extLst>
          </p:cNvPr>
          <p:cNvGrpSpPr/>
          <p:nvPr/>
        </p:nvGrpSpPr>
        <p:grpSpPr>
          <a:xfrm>
            <a:off x="1666488" y="1713802"/>
            <a:ext cx="4175699" cy="3510497"/>
            <a:chOff x="599243" y="909234"/>
            <a:chExt cx="3375599" cy="5015447"/>
          </a:xfrm>
        </p:grpSpPr>
        <p:grpSp>
          <p:nvGrpSpPr>
            <p:cNvPr id="34" name="Group 8">
              <a:extLst>
                <a:ext uri="{FF2B5EF4-FFF2-40B4-BE49-F238E27FC236}">
                  <a16:creationId xmlns:a16="http://schemas.microsoft.com/office/drawing/2014/main" id="{2792DC12-ABA0-3427-DAD3-8593E60E6D87}"/>
                </a:ext>
              </a:extLst>
            </p:cNvPr>
            <p:cNvGrpSpPr/>
            <p:nvPr/>
          </p:nvGrpSpPr>
          <p:grpSpPr>
            <a:xfrm>
              <a:off x="599243" y="909234"/>
              <a:ext cx="3375599" cy="5001587"/>
              <a:chOff x="497149" y="1083076"/>
              <a:chExt cx="3258104" cy="4827495"/>
            </a:xfrm>
          </p:grpSpPr>
          <p:sp>
            <p:nvSpPr>
              <p:cNvPr id="35" name="Freeform: Shape 86">
                <a:extLst>
                  <a:ext uri="{FF2B5EF4-FFF2-40B4-BE49-F238E27FC236}">
                    <a16:creationId xmlns:a16="http://schemas.microsoft.com/office/drawing/2014/main" id="{0D418284-B67D-1969-B9C4-83C6157C3FDA}"/>
                  </a:ext>
                </a:extLst>
              </p:cNvPr>
              <p:cNvSpPr/>
              <p:nvPr/>
            </p:nvSpPr>
            <p:spPr>
              <a:xfrm rot="10800000">
                <a:off x="497150" y="1083076"/>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rgbClr val="741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92">
                <a:extLst>
                  <a:ext uri="{FF2B5EF4-FFF2-40B4-BE49-F238E27FC236}">
                    <a16:creationId xmlns:a16="http://schemas.microsoft.com/office/drawing/2014/main" id="{74747B42-72EF-0CAA-8FA7-C120A201B301}"/>
                  </a:ext>
                </a:extLst>
              </p:cNvPr>
              <p:cNvSpPr/>
              <p:nvPr/>
            </p:nvSpPr>
            <p:spPr>
              <a:xfrm>
                <a:off x="2565645" y="4714042"/>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rgbClr val="741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2">
                <a:extLst>
                  <a:ext uri="{FF2B5EF4-FFF2-40B4-BE49-F238E27FC236}">
                    <a16:creationId xmlns:a16="http://schemas.microsoft.com/office/drawing/2014/main" id="{7E162159-6FB2-281B-5119-089EBC0E9200}"/>
                  </a:ext>
                </a:extLst>
              </p:cNvPr>
              <p:cNvSpPr/>
              <p:nvPr/>
            </p:nvSpPr>
            <p:spPr>
              <a:xfrm>
                <a:off x="701336" y="1287262"/>
                <a:ext cx="2849732" cy="4412202"/>
              </a:xfrm>
              <a:prstGeom prst="roundRect">
                <a:avLst>
                  <a:gd name="adj" fmla="val 9190"/>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87">
                <a:extLst>
                  <a:ext uri="{FF2B5EF4-FFF2-40B4-BE49-F238E27FC236}">
                    <a16:creationId xmlns:a16="http://schemas.microsoft.com/office/drawing/2014/main" id="{43FDB96F-BD86-D040-F2DE-E5574CDF9E6A}"/>
                  </a:ext>
                </a:extLst>
              </p:cNvPr>
              <p:cNvSpPr/>
              <p:nvPr/>
            </p:nvSpPr>
            <p:spPr>
              <a:xfrm rot="5400000">
                <a:off x="497149" y="1083076"/>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93">
                <a:extLst>
                  <a:ext uri="{FF2B5EF4-FFF2-40B4-BE49-F238E27FC236}">
                    <a16:creationId xmlns:a16="http://schemas.microsoft.com/office/drawing/2014/main" id="{BD9BA699-48B6-1DAC-7B34-D224A35E4196}"/>
                  </a:ext>
                </a:extLst>
              </p:cNvPr>
              <p:cNvSpPr/>
              <p:nvPr/>
            </p:nvSpPr>
            <p:spPr>
              <a:xfrm rot="16200000">
                <a:off x="2556768" y="4720963"/>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rgbClr val="A6192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1">
              <a:extLst>
                <a:ext uri="{FF2B5EF4-FFF2-40B4-BE49-F238E27FC236}">
                  <a16:creationId xmlns:a16="http://schemas.microsoft.com/office/drawing/2014/main" id="{6906B144-F7B8-0FF4-2A0F-90F52443C368}"/>
                </a:ext>
              </a:extLst>
            </p:cNvPr>
            <p:cNvSpPr txBox="1"/>
            <p:nvPr/>
          </p:nvSpPr>
          <p:spPr>
            <a:xfrm>
              <a:off x="1085663" y="1284501"/>
              <a:ext cx="2402758" cy="1187245"/>
            </a:xfrm>
            <a:prstGeom prst="rect">
              <a:avLst/>
            </a:prstGeom>
            <a:noFill/>
          </p:spPr>
          <p:txBody>
            <a:bodyPr wrap="square" lIns="0" tIns="45720" rIns="0" bIns="45720" rtlCol="0" anchor="b">
              <a:spAutoFit/>
            </a:bodyPr>
            <a:lstStyle/>
            <a:p>
              <a:pPr algn="ctr"/>
              <a:r>
                <a:rPr lang="da-DK" sz="2400" b="1" dirty="0">
                  <a:solidFill>
                    <a:srgbClr val="A6192E"/>
                  </a:solidFill>
                  <a:latin typeface="+mj-lt"/>
                </a:rPr>
                <a:t>Værdi fra start af medlemskabet</a:t>
              </a:r>
            </a:p>
          </p:txBody>
        </p:sp>
        <p:sp>
          <p:nvSpPr>
            <p:cNvPr id="41" name="TextBox 32">
              <a:extLst>
                <a:ext uri="{FF2B5EF4-FFF2-40B4-BE49-F238E27FC236}">
                  <a16:creationId xmlns:a16="http://schemas.microsoft.com/office/drawing/2014/main" id="{1C97CC33-B297-C0AB-B151-03D928A0F844}"/>
                </a:ext>
              </a:extLst>
            </p:cNvPr>
            <p:cNvSpPr txBox="1"/>
            <p:nvPr/>
          </p:nvSpPr>
          <p:spPr>
            <a:xfrm>
              <a:off x="989727" y="2394779"/>
              <a:ext cx="2720030" cy="2594351"/>
            </a:xfrm>
            <a:prstGeom prst="rect">
              <a:avLst/>
            </a:prstGeom>
            <a:noFill/>
          </p:spPr>
          <p:txBody>
            <a:bodyPr wrap="square" lIns="0" tIns="45720" rIns="0" bIns="45720" rtlCol="0" anchor="t">
              <a:spAutoFit/>
            </a:bodyPr>
            <a:lstStyle/>
            <a:p>
              <a:r>
                <a:rPr lang="da-DK" sz="1400" dirty="0">
                  <a:solidFill>
                    <a:srgbClr val="A6192E"/>
                  </a:solidFill>
                  <a:latin typeface="27 Sans"/>
                </a:rPr>
                <a:t>Ansatte og tillidsvalgte kan aktivt bruge TJM i den indledende dialog med nye potentielle medlemmer. Løn og faglige fordele er de stærkeste salgspunkter, men tryghed skabes både på og uden for arbejdspladsen, og et uforpligtende forsikringstjek, kan være med til at sikre at nye medlemmer får en god start i FOA og 'hurtig' værdi af deres medlemskab. </a:t>
              </a:r>
            </a:p>
          </p:txBody>
        </p:sp>
        <p:sp>
          <p:nvSpPr>
            <p:cNvPr id="42" name="TextBox 3">
              <a:extLst>
                <a:ext uri="{FF2B5EF4-FFF2-40B4-BE49-F238E27FC236}">
                  <a16:creationId xmlns:a16="http://schemas.microsoft.com/office/drawing/2014/main" id="{00C799D7-DE10-B78B-763E-FE3A2C48E815}"/>
                </a:ext>
              </a:extLst>
            </p:cNvPr>
            <p:cNvSpPr txBox="1"/>
            <p:nvPr/>
          </p:nvSpPr>
          <p:spPr>
            <a:xfrm>
              <a:off x="3509717" y="5216795"/>
              <a:ext cx="184731" cy="707886"/>
            </a:xfrm>
            <a:prstGeom prst="rect">
              <a:avLst/>
            </a:prstGeom>
            <a:noFill/>
          </p:spPr>
          <p:txBody>
            <a:bodyPr wrap="none" lIns="91440" tIns="45720" rIns="91440" bIns="45720" rtlCol="0" anchor="ctr">
              <a:spAutoFit/>
            </a:bodyPr>
            <a:lstStyle/>
            <a:p>
              <a:pPr algn="ctr"/>
              <a:endParaRPr lang="en-US" sz="4000" dirty="0">
                <a:solidFill>
                  <a:schemeClr val="bg1"/>
                </a:solidFill>
                <a:latin typeface="+mj-lt"/>
              </a:endParaRPr>
            </a:p>
          </p:txBody>
        </p:sp>
      </p:grpSp>
      <p:grpSp>
        <p:nvGrpSpPr>
          <p:cNvPr id="45" name="Gruppe 44">
            <a:extLst>
              <a:ext uri="{FF2B5EF4-FFF2-40B4-BE49-F238E27FC236}">
                <a16:creationId xmlns:a16="http://schemas.microsoft.com/office/drawing/2014/main" id="{AA178D9B-BE03-56A9-B6EB-630EE2D616E6}"/>
              </a:ext>
            </a:extLst>
          </p:cNvPr>
          <p:cNvGrpSpPr/>
          <p:nvPr/>
        </p:nvGrpSpPr>
        <p:grpSpPr>
          <a:xfrm>
            <a:off x="6209479" y="1713391"/>
            <a:ext cx="4175698" cy="3533335"/>
            <a:chOff x="599244" y="889772"/>
            <a:chExt cx="3375598" cy="5047811"/>
          </a:xfrm>
        </p:grpSpPr>
        <p:grpSp>
          <p:nvGrpSpPr>
            <p:cNvPr id="46" name="Group 8">
              <a:extLst>
                <a:ext uri="{FF2B5EF4-FFF2-40B4-BE49-F238E27FC236}">
                  <a16:creationId xmlns:a16="http://schemas.microsoft.com/office/drawing/2014/main" id="{C5F80BD9-2DFB-3568-73CE-1767C33FBB86}"/>
                </a:ext>
              </a:extLst>
            </p:cNvPr>
            <p:cNvGrpSpPr/>
            <p:nvPr/>
          </p:nvGrpSpPr>
          <p:grpSpPr>
            <a:xfrm>
              <a:off x="599244" y="889772"/>
              <a:ext cx="3375598" cy="5047811"/>
              <a:chOff x="497150" y="1064291"/>
              <a:chExt cx="3258103" cy="4872111"/>
            </a:xfrm>
          </p:grpSpPr>
          <p:sp>
            <p:nvSpPr>
              <p:cNvPr id="51" name="Freeform: Shape 86">
                <a:extLst>
                  <a:ext uri="{FF2B5EF4-FFF2-40B4-BE49-F238E27FC236}">
                    <a16:creationId xmlns:a16="http://schemas.microsoft.com/office/drawing/2014/main" id="{4626E1BC-C3FA-2CA7-A039-AA78EE2C00E5}"/>
                  </a:ext>
                </a:extLst>
              </p:cNvPr>
              <p:cNvSpPr/>
              <p:nvPr/>
            </p:nvSpPr>
            <p:spPr>
              <a:xfrm rot="10800000">
                <a:off x="497150" y="1083076"/>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92">
                <a:extLst>
                  <a:ext uri="{FF2B5EF4-FFF2-40B4-BE49-F238E27FC236}">
                    <a16:creationId xmlns:a16="http://schemas.microsoft.com/office/drawing/2014/main" id="{CF7689DE-AA03-25B0-21BE-64D41ACC8DD5}"/>
                  </a:ext>
                </a:extLst>
              </p:cNvPr>
              <p:cNvSpPr/>
              <p:nvPr/>
            </p:nvSpPr>
            <p:spPr>
              <a:xfrm>
                <a:off x="2565645" y="4714042"/>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Rounded Corners 2">
                <a:extLst>
                  <a:ext uri="{FF2B5EF4-FFF2-40B4-BE49-F238E27FC236}">
                    <a16:creationId xmlns:a16="http://schemas.microsoft.com/office/drawing/2014/main" id="{D25B0D55-E2DA-92EB-1D2B-A073128263D8}"/>
                  </a:ext>
                </a:extLst>
              </p:cNvPr>
              <p:cNvSpPr/>
              <p:nvPr/>
            </p:nvSpPr>
            <p:spPr>
              <a:xfrm>
                <a:off x="701336" y="1287262"/>
                <a:ext cx="2849732" cy="4412202"/>
              </a:xfrm>
              <a:prstGeom prst="roundRect">
                <a:avLst>
                  <a:gd name="adj" fmla="val 9190"/>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4" name="Freeform: Shape 87">
                <a:extLst>
                  <a:ext uri="{FF2B5EF4-FFF2-40B4-BE49-F238E27FC236}">
                    <a16:creationId xmlns:a16="http://schemas.microsoft.com/office/drawing/2014/main" id="{BF9D951E-EA8F-00C7-186A-7F708FD91303}"/>
                  </a:ext>
                </a:extLst>
              </p:cNvPr>
              <p:cNvSpPr/>
              <p:nvPr/>
            </p:nvSpPr>
            <p:spPr>
              <a:xfrm rot="5400000">
                <a:off x="497150" y="1064291"/>
                <a:ext cx="1189607"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Shape 93">
                <a:extLst>
                  <a:ext uri="{FF2B5EF4-FFF2-40B4-BE49-F238E27FC236}">
                    <a16:creationId xmlns:a16="http://schemas.microsoft.com/office/drawing/2014/main" id="{5FA30B03-30D2-EC15-4379-AEA1996BD2B2}"/>
                  </a:ext>
                </a:extLst>
              </p:cNvPr>
              <p:cNvSpPr/>
              <p:nvPr/>
            </p:nvSpPr>
            <p:spPr>
              <a:xfrm rot="16200000">
                <a:off x="2556469" y="4746794"/>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TextBox 31">
              <a:extLst>
                <a:ext uri="{FF2B5EF4-FFF2-40B4-BE49-F238E27FC236}">
                  <a16:creationId xmlns:a16="http://schemas.microsoft.com/office/drawing/2014/main" id="{5792EA81-E74B-2236-AB23-867A65308924}"/>
                </a:ext>
              </a:extLst>
            </p:cNvPr>
            <p:cNvSpPr txBox="1"/>
            <p:nvPr/>
          </p:nvSpPr>
          <p:spPr>
            <a:xfrm>
              <a:off x="1289715" y="1634167"/>
              <a:ext cx="2315858" cy="659546"/>
            </a:xfrm>
            <a:prstGeom prst="rect">
              <a:avLst/>
            </a:prstGeom>
            <a:noFill/>
          </p:spPr>
          <p:txBody>
            <a:bodyPr wrap="square" lIns="0" tIns="45720" rIns="0" bIns="45720" rtlCol="0" anchor="b">
              <a:spAutoFit/>
            </a:bodyPr>
            <a:lstStyle/>
            <a:p>
              <a:r>
                <a:rPr lang="da-DK" sz="2400" b="1">
                  <a:solidFill>
                    <a:schemeClr val="accent2"/>
                  </a:solidFill>
                  <a:latin typeface="+mj-lt"/>
                </a:rPr>
                <a:t>Fælles aktiviteter</a:t>
              </a:r>
            </a:p>
          </p:txBody>
        </p:sp>
        <p:sp>
          <p:nvSpPr>
            <p:cNvPr id="48" name="TextBox 32">
              <a:extLst>
                <a:ext uri="{FF2B5EF4-FFF2-40B4-BE49-F238E27FC236}">
                  <a16:creationId xmlns:a16="http://schemas.microsoft.com/office/drawing/2014/main" id="{A6A4AFA6-2116-0376-7329-EDE3ADD8EC63}"/>
                </a:ext>
              </a:extLst>
            </p:cNvPr>
            <p:cNvSpPr txBox="1"/>
            <p:nvPr/>
          </p:nvSpPr>
          <p:spPr>
            <a:xfrm>
              <a:off x="989490" y="2644789"/>
              <a:ext cx="2591047" cy="2286426"/>
            </a:xfrm>
            <a:prstGeom prst="rect">
              <a:avLst/>
            </a:prstGeom>
            <a:noFill/>
          </p:spPr>
          <p:txBody>
            <a:bodyPr wrap="square" lIns="0" tIns="45720" rIns="0" bIns="45720" rtlCol="0" anchor="t">
              <a:spAutoFit/>
            </a:bodyPr>
            <a:lstStyle/>
            <a:p>
              <a:r>
                <a:rPr lang="da-DK" sz="1400" dirty="0">
                  <a:solidFill>
                    <a:schemeClr val="accent2"/>
                  </a:solidFill>
                  <a:latin typeface="27 Sans"/>
                </a:rPr>
                <a:t>Står I overfor at planlægge en lokal aktivitet, kan I med fordel tænke TJM ind i programmet. </a:t>
              </a:r>
            </a:p>
            <a:p>
              <a:endParaRPr lang="da-DK" sz="1400" dirty="0">
                <a:solidFill>
                  <a:schemeClr val="accent2"/>
                </a:solidFill>
                <a:latin typeface="27 Sans"/>
              </a:endParaRPr>
            </a:p>
            <a:p>
              <a:r>
                <a:rPr lang="da-DK" sz="1400" dirty="0">
                  <a:solidFill>
                    <a:schemeClr val="accent2"/>
                  </a:solidFill>
                  <a:latin typeface="27 Sans"/>
                </a:rPr>
                <a:t>Vil deltager meget gerne ved både faglige og sociale events, og medbringer gerne præmier til konkurrencer eller lignende. </a:t>
              </a:r>
            </a:p>
          </p:txBody>
        </p:sp>
      </p:grpSp>
      <p:sp>
        <p:nvSpPr>
          <p:cNvPr id="3" name="Titel 1">
            <a:extLst>
              <a:ext uri="{FF2B5EF4-FFF2-40B4-BE49-F238E27FC236}">
                <a16:creationId xmlns:a16="http://schemas.microsoft.com/office/drawing/2014/main" id="{DD91396B-495F-2C4D-48D3-125E1DC74EF5}"/>
              </a:ext>
            </a:extLst>
          </p:cNvPr>
          <p:cNvSpPr>
            <a:spLocks noGrp="1"/>
          </p:cNvSpPr>
          <p:nvPr>
            <p:ph type="title"/>
          </p:nvPr>
        </p:nvSpPr>
        <p:spPr>
          <a:xfrm>
            <a:off x="679075" y="373878"/>
            <a:ext cx="10833847" cy="1561715"/>
          </a:xfrm>
        </p:spPr>
        <p:txBody>
          <a:bodyPr vert="horz">
            <a:normAutofit/>
          </a:bodyPr>
          <a:lstStyle/>
          <a:p>
            <a:pPr defTabSz="36000">
              <a:lnSpc>
                <a:spcPct val="65000"/>
              </a:lnSpc>
            </a:pPr>
            <a:r>
              <a:rPr lang="da-DK" dirty="0">
                <a:solidFill>
                  <a:schemeClr val="accent2"/>
                </a:solidFill>
                <a:latin typeface="27 Sans Light"/>
                <a:ea typeface="Verdana"/>
              </a:rPr>
              <a:t>Som forening kan I </a:t>
            </a:r>
            <a:r>
              <a:rPr lang="da-DK" b="1" dirty="0">
                <a:solidFill>
                  <a:schemeClr val="accent2"/>
                </a:solidFill>
                <a:latin typeface="27 Sans Light"/>
                <a:ea typeface="Verdana"/>
              </a:rPr>
              <a:t>aktivt</a:t>
            </a:r>
            <a:r>
              <a:rPr lang="da-DK" dirty="0">
                <a:solidFill>
                  <a:schemeClr val="accent2"/>
                </a:solidFill>
                <a:latin typeface="27 Sans Light"/>
                <a:ea typeface="Verdana"/>
              </a:rPr>
              <a:t> gøre brug af TJM </a:t>
            </a:r>
            <a:br>
              <a:rPr lang="da-DK" dirty="0">
                <a:latin typeface="27 Sans Light" panose="02000000000000000000" pitchFamily="50" charset="0"/>
                <a:ea typeface="Verdana" panose="020B0604030504040204" pitchFamily="34" charset="0"/>
              </a:rPr>
            </a:br>
            <a:br>
              <a:rPr lang="da-DK" sz="2000" dirty="0">
                <a:latin typeface="27 Sans Light" panose="02000000000000000000" pitchFamily="50" charset="0"/>
                <a:ea typeface="Verdana" panose="020B0604030504040204" pitchFamily="34" charset="0"/>
              </a:rPr>
            </a:br>
            <a:r>
              <a:rPr lang="da-DK" sz="2000" dirty="0">
                <a:solidFill>
                  <a:schemeClr val="accent2"/>
                </a:solidFill>
                <a:latin typeface="27 Sans Light"/>
                <a:ea typeface="Verdana"/>
              </a:rPr>
              <a:t>	</a:t>
            </a:r>
            <a:endParaRPr lang="da-DK" sz="2500" dirty="0">
              <a:solidFill>
                <a:schemeClr val="accent2"/>
              </a:solidFill>
              <a:latin typeface="27 Sans Light" panose="02000000000000000000"/>
              <a:ea typeface="Verdana"/>
            </a:endParaRPr>
          </a:p>
        </p:txBody>
      </p:sp>
      <p:pic>
        <p:nvPicPr>
          <p:cNvPr id="4" name="Billede 3" descr="Et billede, der indeholder tekst, logo, Font/skrifttype, symbol&#10;&#10;Indhold genereret af kunstig intelligens kan være forkert.">
            <a:extLst>
              <a:ext uri="{FF2B5EF4-FFF2-40B4-BE49-F238E27FC236}">
                <a16:creationId xmlns:a16="http://schemas.microsoft.com/office/drawing/2014/main" id="{BCE5612C-CB10-4C01-D8A9-692FEBB8B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3441482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0716B2C-5251-6F31-403D-01F3815C521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think-cell data - do not delete" hidden="1">
                        <a:extLst>
                          <a:ext uri="{FF2B5EF4-FFF2-40B4-BE49-F238E27FC236}">
                            <a16:creationId xmlns:a16="http://schemas.microsoft.com/office/drawing/2014/main" id="{30716B2C-5251-6F31-403D-01F3815C52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3" name="Rektangel 82">
            <a:extLst>
              <a:ext uri="{FF2B5EF4-FFF2-40B4-BE49-F238E27FC236}">
                <a16:creationId xmlns:a16="http://schemas.microsoft.com/office/drawing/2014/main" id="{D08A0BC7-3BDA-FE24-5ADE-37DEBD4AAF0D}"/>
              </a:ext>
            </a:extLst>
          </p:cNvPr>
          <p:cNvSpPr/>
          <p:nvPr/>
        </p:nvSpPr>
        <p:spPr>
          <a:xfrm>
            <a:off x="0" y="799370"/>
            <a:ext cx="6096000" cy="2655646"/>
          </a:xfrm>
          <a:prstGeom prst="rect">
            <a:avLst/>
          </a:prstGeom>
          <a:solidFill>
            <a:srgbClr val="ED7D31">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4" name="Rektangel 83">
            <a:extLst>
              <a:ext uri="{FF2B5EF4-FFF2-40B4-BE49-F238E27FC236}">
                <a16:creationId xmlns:a16="http://schemas.microsoft.com/office/drawing/2014/main" id="{D7B250C2-A2DF-2673-B255-BA43A8448AE3}"/>
              </a:ext>
            </a:extLst>
          </p:cNvPr>
          <p:cNvSpPr/>
          <p:nvPr/>
        </p:nvSpPr>
        <p:spPr>
          <a:xfrm>
            <a:off x="6096789" y="3440487"/>
            <a:ext cx="6096000" cy="2655646"/>
          </a:xfrm>
          <a:prstGeom prst="rect">
            <a:avLst/>
          </a:prstGeom>
          <a:solidFill>
            <a:srgbClr val="ED7D31">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559441EF-FFF0-A543-F312-AE6400E1F74B}"/>
              </a:ext>
            </a:extLst>
          </p:cNvPr>
          <p:cNvSpPr/>
          <p:nvPr/>
        </p:nvSpPr>
        <p:spPr>
          <a:xfrm>
            <a:off x="0" y="3449781"/>
            <a:ext cx="6096000" cy="2655646"/>
          </a:xfrm>
          <a:prstGeom prst="rect">
            <a:avLst/>
          </a:prstGeom>
          <a:solidFill>
            <a:srgbClr val="A619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D5987C16-A20D-575C-51C9-39036887C3F7}"/>
              </a:ext>
            </a:extLst>
          </p:cNvPr>
          <p:cNvSpPr/>
          <p:nvPr/>
        </p:nvSpPr>
        <p:spPr>
          <a:xfrm>
            <a:off x="6096000" y="793157"/>
            <a:ext cx="6096000" cy="2655646"/>
          </a:xfrm>
          <a:prstGeom prst="rect">
            <a:avLst/>
          </a:prstGeom>
          <a:solidFill>
            <a:srgbClr val="A619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1">
            <a:extLst>
              <a:ext uri="{FF2B5EF4-FFF2-40B4-BE49-F238E27FC236}">
                <a16:creationId xmlns:a16="http://schemas.microsoft.com/office/drawing/2014/main" id="{DD91396B-495F-2C4D-48D3-125E1DC74EF5}"/>
              </a:ext>
            </a:extLst>
          </p:cNvPr>
          <p:cNvSpPr>
            <a:spLocks noGrp="1"/>
          </p:cNvSpPr>
          <p:nvPr>
            <p:ph type="title"/>
          </p:nvPr>
        </p:nvSpPr>
        <p:spPr>
          <a:xfrm>
            <a:off x="440084" y="-200014"/>
            <a:ext cx="10833847" cy="1561715"/>
          </a:xfrm>
        </p:spPr>
        <p:txBody>
          <a:bodyPr vert="horz">
            <a:normAutofit/>
          </a:bodyPr>
          <a:lstStyle/>
          <a:p>
            <a:pPr defTabSz="36000">
              <a:lnSpc>
                <a:spcPct val="65000"/>
              </a:lnSpc>
            </a:pPr>
            <a:r>
              <a:rPr lang="da-DK" dirty="0">
                <a:solidFill>
                  <a:srgbClr val="A6192E"/>
                </a:solidFill>
                <a:latin typeface="27 Sans Light"/>
                <a:ea typeface="Verdana"/>
              </a:rPr>
              <a:t>FOA’s ferieboliger</a:t>
            </a:r>
            <a:endParaRPr lang="da-DK" sz="2500" dirty="0">
              <a:solidFill>
                <a:srgbClr val="A6192E"/>
              </a:solidFill>
              <a:latin typeface="27 Sans Light" panose="02000000000000000000"/>
              <a:ea typeface="Verdana"/>
            </a:endParaRPr>
          </a:p>
        </p:txBody>
      </p:sp>
      <p:sp>
        <p:nvSpPr>
          <p:cNvPr id="5" name="Titel 1">
            <a:extLst>
              <a:ext uri="{FF2B5EF4-FFF2-40B4-BE49-F238E27FC236}">
                <a16:creationId xmlns:a16="http://schemas.microsoft.com/office/drawing/2014/main" id="{69181D9C-1207-01CB-32AB-7FECA6D49679}"/>
              </a:ext>
            </a:extLst>
          </p:cNvPr>
          <p:cNvSpPr txBox="1">
            <a:spLocks/>
          </p:cNvSpPr>
          <p:nvPr/>
        </p:nvSpPr>
        <p:spPr>
          <a:xfrm>
            <a:off x="0" y="736149"/>
            <a:ext cx="2412633" cy="758181"/>
          </a:xfrm>
          <a:prstGeom prst="rect">
            <a:avLst/>
          </a:prstGeom>
          <a:noFill/>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da-DK" sz="3500" dirty="0"/>
              <a:t>Malaga</a:t>
            </a:r>
            <a:endParaRPr lang="da-DK" sz="3500" i="1" dirty="0"/>
          </a:p>
        </p:txBody>
      </p:sp>
      <p:sp>
        <p:nvSpPr>
          <p:cNvPr id="7" name="Titel 1">
            <a:extLst>
              <a:ext uri="{FF2B5EF4-FFF2-40B4-BE49-F238E27FC236}">
                <a16:creationId xmlns:a16="http://schemas.microsoft.com/office/drawing/2014/main" id="{EABD9135-9F3A-82B4-DFDF-85CB02B8723C}"/>
              </a:ext>
            </a:extLst>
          </p:cNvPr>
          <p:cNvSpPr txBox="1">
            <a:spLocks/>
          </p:cNvSpPr>
          <p:nvPr/>
        </p:nvSpPr>
        <p:spPr>
          <a:xfrm>
            <a:off x="0" y="3397984"/>
            <a:ext cx="2412633" cy="758181"/>
          </a:xfrm>
          <a:prstGeom prst="rect">
            <a:avLst/>
          </a:prstGeom>
          <a:noFill/>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da-DK" sz="3500" dirty="0" err="1"/>
              <a:t>Ardeche</a:t>
            </a:r>
            <a:endParaRPr lang="da-DK" sz="3500" dirty="0"/>
          </a:p>
        </p:txBody>
      </p:sp>
      <p:sp>
        <p:nvSpPr>
          <p:cNvPr id="8" name="Titel 1">
            <a:extLst>
              <a:ext uri="{FF2B5EF4-FFF2-40B4-BE49-F238E27FC236}">
                <a16:creationId xmlns:a16="http://schemas.microsoft.com/office/drawing/2014/main" id="{4A10DEE3-296C-5F28-454A-9AD15350964E}"/>
              </a:ext>
            </a:extLst>
          </p:cNvPr>
          <p:cNvSpPr txBox="1">
            <a:spLocks/>
          </p:cNvSpPr>
          <p:nvPr/>
        </p:nvSpPr>
        <p:spPr>
          <a:xfrm>
            <a:off x="5883195" y="3397984"/>
            <a:ext cx="2412633" cy="758181"/>
          </a:xfrm>
          <a:prstGeom prst="rect">
            <a:avLst/>
          </a:prstGeom>
          <a:noFill/>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da-DK" sz="3500" dirty="0"/>
              <a:t>Haarby</a:t>
            </a:r>
            <a:endParaRPr lang="da-DK" sz="3500" i="1" dirty="0"/>
          </a:p>
        </p:txBody>
      </p:sp>
      <p:sp>
        <p:nvSpPr>
          <p:cNvPr id="9" name="Titel 1">
            <a:extLst>
              <a:ext uri="{FF2B5EF4-FFF2-40B4-BE49-F238E27FC236}">
                <a16:creationId xmlns:a16="http://schemas.microsoft.com/office/drawing/2014/main" id="{1D02FD33-E65E-82B9-7561-57041011D7BC}"/>
              </a:ext>
            </a:extLst>
          </p:cNvPr>
          <p:cNvSpPr txBox="1">
            <a:spLocks/>
          </p:cNvSpPr>
          <p:nvPr/>
        </p:nvSpPr>
        <p:spPr>
          <a:xfrm>
            <a:off x="5883195" y="695100"/>
            <a:ext cx="2412633" cy="758181"/>
          </a:xfrm>
          <a:prstGeom prst="rect">
            <a:avLst/>
          </a:prstGeom>
          <a:noFill/>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da-DK" sz="3500" dirty="0"/>
              <a:t>Grenå</a:t>
            </a:r>
            <a:endParaRPr lang="da-DK" sz="3500" i="1" dirty="0"/>
          </a:p>
        </p:txBody>
      </p:sp>
      <p:pic>
        <p:nvPicPr>
          <p:cNvPr id="58" name="Billede 57" descr="Et billede, der indeholder indendørs, rum/stue/værelse, mur, gulv&#10;&#10;Automatisk genereret beskrivelse">
            <a:extLst>
              <a:ext uri="{FF2B5EF4-FFF2-40B4-BE49-F238E27FC236}">
                <a16:creationId xmlns:a16="http://schemas.microsoft.com/office/drawing/2014/main" id="{54275DF4-68F8-7AB0-52FC-FB38ED630B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1915" y="4561951"/>
            <a:ext cx="2085677" cy="1564258"/>
          </a:xfrm>
          <a:prstGeom prst="rect">
            <a:avLst/>
          </a:prstGeom>
        </p:spPr>
      </p:pic>
      <p:pic>
        <p:nvPicPr>
          <p:cNvPr id="60" name="Billede 59" descr="Et billede, der indeholder stol, vindue, møbel, sky&#10;&#10;Automatisk genereret beskrivelse">
            <a:extLst>
              <a:ext uri="{FF2B5EF4-FFF2-40B4-BE49-F238E27FC236}">
                <a16:creationId xmlns:a16="http://schemas.microsoft.com/office/drawing/2014/main" id="{5178D799-0A69-0438-D344-95A5EAA63B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1" y="4943025"/>
            <a:ext cx="1775468" cy="1183183"/>
          </a:xfrm>
          <a:prstGeom prst="rect">
            <a:avLst/>
          </a:prstGeom>
        </p:spPr>
      </p:pic>
      <p:pic>
        <p:nvPicPr>
          <p:cNvPr id="62" name="Billede 61" descr="Et billede, der indeholder sky, udendørs, bygning, hus&#10;&#10;Automatisk genereret beskrivelse">
            <a:extLst>
              <a:ext uri="{FF2B5EF4-FFF2-40B4-BE49-F238E27FC236}">
                <a16:creationId xmlns:a16="http://schemas.microsoft.com/office/drawing/2014/main" id="{A10992B5-2828-40C7-B136-E21932561C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8039" y="4450738"/>
            <a:ext cx="2233961" cy="1675471"/>
          </a:xfrm>
          <a:prstGeom prst="rect">
            <a:avLst/>
          </a:prstGeom>
        </p:spPr>
      </p:pic>
      <p:pic>
        <p:nvPicPr>
          <p:cNvPr id="64" name="Billede 63" descr="Et billede, der indeholder indendørs, boligindretning, pude, vindue&#10;&#10;Automatisk genereret beskrivelse">
            <a:extLst>
              <a:ext uri="{FF2B5EF4-FFF2-40B4-BE49-F238E27FC236}">
                <a16:creationId xmlns:a16="http://schemas.microsoft.com/office/drawing/2014/main" id="{B0426674-5F0D-2A58-3A18-1ECCA1CB16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58477" y="1297761"/>
            <a:ext cx="1633523" cy="2151041"/>
          </a:xfrm>
          <a:prstGeom prst="rect">
            <a:avLst/>
          </a:prstGeom>
        </p:spPr>
      </p:pic>
      <p:pic>
        <p:nvPicPr>
          <p:cNvPr id="66" name="Billede 65" descr="Et billede, der indeholder udendørs, sky, bygning, vand&#10;&#10;Automatisk genereret beskrivelse">
            <a:extLst>
              <a:ext uri="{FF2B5EF4-FFF2-40B4-BE49-F238E27FC236}">
                <a16:creationId xmlns:a16="http://schemas.microsoft.com/office/drawing/2014/main" id="{F0C4F450-322D-8ED2-04E5-579D9DD23D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6000" y="1781944"/>
            <a:ext cx="2222477" cy="1666858"/>
          </a:xfrm>
          <a:prstGeom prst="rect">
            <a:avLst/>
          </a:prstGeom>
        </p:spPr>
      </p:pic>
      <p:pic>
        <p:nvPicPr>
          <p:cNvPr id="68" name="Billede 67" descr="Et billede, der indeholder udendørs, vand, sky, båd&#10;&#10;Automatisk genereret beskrivelse">
            <a:extLst>
              <a:ext uri="{FF2B5EF4-FFF2-40B4-BE49-F238E27FC236}">
                <a16:creationId xmlns:a16="http://schemas.microsoft.com/office/drawing/2014/main" id="{2B3AA4B9-9804-4AA6-8D55-37E1FB0D87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86502" y="2175863"/>
            <a:ext cx="2249498" cy="1265343"/>
          </a:xfrm>
          <a:prstGeom prst="rect">
            <a:avLst/>
          </a:prstGeom>
        </p:spPr>
      </p:pic>
      <p:pic>
        <p:nvPicPr>
          <p:cNvPr id="71" name="Billede 70" descr="Et billede, der indeholder udendørs, sø, person, personer/mennesker&#10;&#10;Automatisk genereret beskrivelse">
            <a:extLst>
              <a:ext uri="{FF2B5EF4-FFF2-40B4-BE49-F238E27FC236}">
                <a16:creationId xmlns:a16="http://schemas.microsoft.com/office/drawing/2014/main" id="{D7D4D6AC-F335-D618-CADB-1BA0EA2786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7463" y="4379471"/>
            <a:ext cx="2328984" cy="1746738"/>
          </a:xfrm>
          <a:prstGeom prst="rect">
            <a:avLst/>
          </a:prstGeom>
        </p:spPr>
      </p:pic>
      <p:pic>
        <p:nvPicPr>
          <p:cNvPr id="73" name="Billede 72" descr="Et billede, der indeholder indendørs, boligindretning, mur, scene&#10;&#10;Automatisk genereret beskrivelse">
            <a:extLst>
              <a:ext uri="{FF2B5EF4-FFF2-40B4-BE49-F238E27FC236}">
                <a16:creationId xmlns:a16="http://schemas.microsoft.com/office/drawing/2014/main" id="{EA08C837-BDD5-7919-EAFB-1CD6F59DDB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75915" y="4632548"/>
            <a:ext cx="1991548" cy="1493661"/>
          </a:xfrm>
          <a:prstGeom prst="rect">
            <a:avLst/>
          </a:prstGeom>
        </p:spPr>
      </p:pic>
      <p:pic>
        <p:nvPicPr>
          <p:cNvPr id="75" name="Billede 74" descr="Et billede, der indeholder udendørs, plante, sten, bygning&#10;&#10;Automatisk genereret beskrivelse">
            <a:extLst>
              <a:ext uri="{FF2B5EF4-FFF2-40B4-BE49-F238E27FC236}">
                <a16:creationId xmlns:a16="http://schemas.microsoft.com/office/drawing/2014/main" id="{888CB746-7C70-936A-5B70-E871D4A9464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794942"/>
            <a:ext cx="1775022" cy="1331267"/>
          </a:xfrm>
          <a:prstGeom prst="rect">
            <a:avLst/>
          </a:prstGeom>
        </p:spPr>
      </p:pic>
      <p:pic>
        <p:nvPicPr>
          <p:cNvPr id="77" name="Billede 76" descr="Et billede, der indeholder indendørs, scene, rum/stue/værelse, mur&#10;&#10;Automatisk genereret beskrivelse">
            <a:extLst>
              <a:ext uri="{FF2B5EF4-FFF2-40B4-BE49-F238E27FC236}">
                <a16:creationId xmlns:a16="http://schemas.microsoft.com/office/drawing/2014/main" id="{73E5746D-C820-45D4-2313-E08C50A31A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65637" y="2073349"/>
            <a:ext cx="2069395" cy="1378249"/>
          </a:xfrm>
          <a:prstGeom prst="rect">
            <a:avLst/>
          </a:prstGeom>
        </p:spPr>
      </p:pic>
      <p:pic>
        <p:nvPicPr>
          <p:cNvPr id="79" name="Billede 78" descr="Et billede, der indeholder udendørs, sky, swimmingpool, vand&#10;&#10;Automatisk genereret beskrivelse">
            <a:extLst>
              <a:ext uri="{FF2B5EF4-FFF2-40B4-BE49-F238E27FC236}">
                <a16:creationId xmlns:a16="http://schemas.microsoft.com/office/drawing/2014/main" id="{E4132879-FD39-FD3A-AA74-A70C0915A9B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91" y="2191508"/>
            <a:ext cx="1891848" cy="1260000"/>
          </a:xfrm>
          <a:prstGeom prst="rect">
            <a:avLst/>
          </a:prstGeom>
        </p:spPr>
      </p:pic>
      <p:pic>
        <p:nvPicPr>
          <p:cNvPr id="81" name="Billede 80" descr="Et billede, der indeholder udendørs, træ, sky, bygning&#10;&#10;Automatisk genereret beskrivelse">
            <a:extLst>
              <a:ext uri="{FF2B5EF4-FFF2-40B4-BE49-F238E27FC236}">
                <a16:creationId xmlns:a16="http://schemas.microsoft.com/office/drawing/2014/main" id="{A29A1FFF-14D2-100A-C9FB-9F6E8524AD4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22511" y="1297761"/>
            <a:ext cx="2174382" cy="2147203"/>
          </a:xfrm>
          <a:prstGeom prst="rect">
            <a:avLst/>
          </a:prstGeom>
        </p:spPr>
      </p:pic>
      <p:pic>
        <p:nvPicPr>
          <p:cNvPr id="4" name="Billede 3" descr="Et billede, der indeholder tekst, logo, Font/skrifttype, symbol&#10;&#10;Indhold genereret af kunstig intelligens kan være forkert.">
            <a:extLst>
              <a:ext uri="{FF2B5EF4-FFF2-40B4-BE49-F238E27FC236}">
                <a16:creationId xmlns:a16="http://schemas.microsoft.com/office/drawing/2014/main" id="{73B863C7-A832-B65C-D34F-F40E1D9098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2384807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579BA66C-58B4-3B7C-136B-3FFD6CC59FD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5" name="think-cell data - do not delete" hidden="1">
                        <a:extLst>
                          <a:ext uri="{FF2B5EF4-FFF2-40B4-BE49-F238E27FC236}">
                            <a16:creationId xmlns:a16="http://schemas.microsoft.com/office/drawing/2014/main" id="{579BA66C-58B4-3B7C-136B-3FFD6CC59F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 name="Billede 13">
            <a:extLst>
              <a:ext uri="{FF2B5EF4-FFF2-40B4-BE49-F238E27FC236}">
                <a16:creationId xmlns:a16="http://schemas.microsoft.com/office/drawing/2014/main" id="{1745CA21-B79B-340F-6E11-6B5509AC52A9}"/>
              </a:ext>
            </a:extLst>
          </p:cNvPr>
          <p:cNvPicPr>
            <a:picLocks noChangeAspect="1"/>
          </p:cNvPicPr>
          <p:nvPr/>
        </p:nvPicPr>
        <p:blipFill>
          <a:blip r:embed="rId6"/>
          <a:stretch>
            <a:fillRect/>
          </a:stretch>
        </p:blipFill>
        <p:spPr>
          <a:xfrm rot="1800000">
            <a:off x="9979214" y="1621556"/>
            <a:ext cx="1580244" cy="2236566"/>
          </a:xfrm>
          <a:prstGeom prst="rect">
            <a:avLst/>
          </a:prstGeom>
          <a:effectLst>
            <a:outerShdw blurRad="50800" dist="38100" dir="2700000" algn="tl" rotWithShape="0">
              <a:prstClr val="black">
                <a:alpha val="40000"/>
              </a:prstClr>
            </a:outerShdw>
          </a:effectLst>
        </p:spPr>
      </p:pic>
      <p:pic>
        <p:nvPicPr>
          <p:cNvPr id="10" name="Billede 9">
            <a:extLst>
              <a:ext uri="{FF2B5EF4-FFF2-40B4-BE49-F238E27FC236}">
                <a16:creationId xmlns:a16="http://schemas.microsoft.com/office/drawing/2014/main" id="{81C6D7A7-2A70-E33A-79DC-AD7186C96E54}"/>
              </a:ext>
            </a:extLst>
          </p:cNvPr>
          <p:cNvPicPr>
            <a:picLocks noChangeAspect="1"/>
          </p:cNvPicPr>
          <p:nvPr/>
        </p:nvPicPr>
        <p:blipFill>
          <a:blip r:embed="rId7"/>
          <a:stretch>
            <a:fillRect/>
          </a:stretch>
        </p:blipFill>
        <p:spPr>
          <a:xfrm rot="600000">
            <a:off x="8566477" y="1137588"/>
            <a:ext cx="1576596" cy="2236567"/>
          </a:xfrm>
          <a:prstGeom prst="rect">
            <a:avLst/>
          </a:prstGeom>
          <a:effectLst>
            <a:outerShdw blurRad="50800" dist="38100" dir="2700000" algn="tl" rotWithShape="0">
              <a:prstClr val="black">
                <a:alpha val="40000"/>
              </a:prstClr>
            </a:outerShdw>
          </a:effectLst>
        </p:spPr>
      </p:pic>
      <p:pic>
        <p:nvPicPr>
          <p:cNvPr id="13" name="Billede 12">
            <a:extLst>
              <a:ext uri="{FF2B5EF4-FFF2-40B4-BE49-F238E27FC236}">
                <a16:creationId xmlns:a16="http://schemas.microsoft.com/office/drawing/2014/main" id="{7ED284CB-34DC-7D76-8845-3D2AF2D253D5}"/>
              </a:ext>
            </a:extLst>
          </p:cNvPr>
          <p:cNvPicPr>
            <a:picLocks noChangeAspect="1"/>
          </p:cNvPicPr>
          <p:nvPr/>
        </p:nvPicPr>
        <p:blipFill>
          <a:blip r:embed="rId8"/>
          <a:stretch>
            <a:fillRect/>
          </a:stretch>
        </p:blipFill>
        <p:spPr>
          <a:xfrm>
            <a:off x="6837910" y="3852333"/>
            <a:ext cx="3539675" cy="2497809"/>
          </a:xfrm>
          <a:prstGeom prst="rect">
            <a:avLst/>
          </a:prstGeom>
          <a:effectLst>
            <a:outerShdw blurRad="50800" dist="38100" dir="2700000" algn="tl" rotWithShape="0">
              <a:prstClr val="black">
                <a:alpha val="40000"/>
              </a:prstClr>
            </a:outerShdw>
          </a:effectLst>
        </p:spPr>
      </p:pic>
      <p:pic>
        <p:nvPicPr>
          <p:cNvPr id="6" name="Billede 5">
            <a:extLst>
              <a:ext uri="{FF2B5EF4-FFF2-40B4-BE49-F238E27FC236}">
                <a16:creationId xmlns:a16="http://schemas.microsoft.com/office/drawing/2014/main" id="{2AECFE0E-AE98-57FE-E091-5A0FA9135073}"/>
              </a:ext>
            </a:extLst>
          </p:cNvPr>
          <p:cNvPicPr>
            <a:picLocks noChangeAspect="1"/>
          </p:cNvPicPr>
          <p:nvPr/>
        </p:nvPicPr>
        <p:blipFill>
          <a:blip r:embed="rId9"/>
          <a:stretch>
            <a:fillRect/>
          </a:stretch>
        </p:blipFill>
        <p:spPr>
          <a:xfrm rot="21000000">
            <a:off x="7049954" y="1137416"/>
            <a:ext cx="1574610" cy="2236566"/>
          </a:xfrm>
          <a:prstGeom prst="rect">
            <a:avLst/>
          </a:prstGeom>
          <a:effectLst>
            <a:outerShdw blurRad="50800" dist="38100" dir="2700000" algn="tl" rotWithShape="0">
              <a:prstClr val="black">
                <a:alpha val="40000"/>
              </a:prstClr>
            </a:outerShdw>
          </a:effectLst>
        </p:spPr>
      </p:pic>
      <p:pic>
        <p:nvPicPr>
          <p:cNvPr id="3" name="Billede 2">
            <a:extLst>
              <a:ext uri="{FF2B5EF4-FFF2-40B4-BE49-F238E27FC236}">
                <a16:creationId xmlns:a16="http://schemas.microsoft.com/office/drawing/2014/main" id="{AA5472C2-4796-3400-0F6D-8CA4E6AE54BE}"/>
              </a:ext>
            </a:extLst>
          </p:cNvPr>
          <p:cNvPicPr>
            <a:picLocks noChangeAspect="1"/>
          </p:cNvPicPr>
          <p:nvPr/>
        </p:nvPicPr>
        <p:blipFill>
          <a:blip r:embed="rId10"/>
          <a:stretch>
            <a:fillRect/>
          </a:stretch>
        </p:blipFill>
        <p:spPr>
          <a:xfrm rot="19800000">
            <a:off x="5650137" y="1620357"/>
            <a:ext cx="1575443" cy="2236566"/>
          </a:xfrm>
          <a:prstGeom prst="rect">
            <a:avLst/>
          </a:prstGeom>
          <a:effectLst>
            <a:outerShdw blurRad="50800" dist="38100" dir="2700000" algn="tl" rotWithShape="0">
              <a:prstClr val="black">
                <a:alpha val="40000"/>
              </a:prstClr>
            </a:outerShdw>
          </a:effectLst>
        </p:spPr>
      </p:pic>
      <p:sp>
        <p:nvSpPr>
          <p:cNvPr id="16" name="Tekstfelt 1">
            <a:extLst>
              <a:ext uri="{FF2B5EF4-FFF2-40B4-BE49-F238E27FC236}">
                <a16:creationId xmlns:a16="http://schemas.microsoft.com/office/drawing/2014/main" id="{4F6254A2-2AEE-D275-98D3-C141292C6F23}"/>
              </a:ext>
            </a:extLst>
          </p:cNvPr>
          <p:cNvSpPr txBox="1"/>
          <p:nvPr/>
        </p:nvSpPr>
        <p:spPr>
          <a:xfrm>
            <a:off x="566833" y="434454"/>
            <a:ext cx="5529167" cy="1053878"/>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da-DK" sz="4400" b="0" i="0" u="none" strike="noStrike" kern="1200" cap="none" spc="0" normalizeH="0" baseline="0" noProof="0" dirty="0">
                <a:ln>
                  <a:noFill/>
                </a:ln>
                <a:solidFill>
                  <a:schemeClr val="bg1"/>
                </a:solidFill>
                <a:effectLst/>
                <a:uLnTx/>
                <a:uFillTx/>
                <a:latin typeface="+mj-lt"/>
                <a:ea typeface="+mj-ea"/>
                <a:cs typeface="+mj-cs"/>
              </a:rPr>
              <a:t>TR-kort &amp; brochure</a:t>
            </a:r>
            <a:endParaRPr lang="da-DK"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17" name="Undertitel 6">
            <a:extLst>
              <a:ext uri="{FF2B5EF4-FFF2-40B4-BE49-F238E27FC236}">
                <a16:creationId xmlns:a16="http://schemas.microsoft.com/office/drawing/2014/main" id="{88C8E118-91DB-570C-0FEC-84C31294A89F}"/>
              </a:ext>
            </a:extLst>
          </p:cNvPr>
          <p:cNvSpPr txBox="1">
            <a:spLocks/>
          </p:cNvSpPr>
          <p:nvPr/>
        </p:nvSpPr>
        <p:spPr>
          <a:xfrm>
            <a:off x="677306" y="1787622"/>
            <a:ext cx="4136953" cy="367924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algn="l" fontAlgn="auto">
              <a:lnSpc>
                <a:spcPct val="100000"/>
              </a:lnSpc>
              <a:spcAft>
                <a:spcPts val="0"/>
              </a:spcAft>
              <a:buClr>
                <a:schemeClr val="tx1"/>
              </a:buClr>
              <a:buSzTx/>
              <a:tabLst/>
              <a:defRPr/>
            </a:pPr>
            <a:r>
              <a:rPr kumimoji="0" lang="da-DK" sz="1600" b="0" i="0" u="none" strike="noStrike" kern="1200" cap="none" spc="0" normalizeH="0" baseline="0" noProof="0" dirty="0">
                <a:ln>
                  <a:noFill/>
                </a:ln>
                <a:solidFill>
                  <a:schemeClr val="bg1"/>
                </a:solidFill>
                <a:effectLst/>
                <a:uLnTx/>
                <a:uFillTx/>
                <a:latin typeface="+mn-lt"/>
                <a:ea typeface="+mn-ea"/>
                <a:cs typeface="+mn-cs"/>
              </a:rPr>
              <a:t>Vi har gjort det nemmere</a:t>
            </a:r>
            <a:r>
              <a:rPr kumimoji="0" lang="da-DK" sz="1600" b="0" i="0" u="none" strike="noStrike" kern="1200" cap="none" spc="0" normalizeH="0" noProof="0" dirty="0">
                <a:ln>
                  <a:noFill/>
                </a:ln>
                <a:solidFill>
                  <a:schemeClr val="bg1"/>
                </a:solidFill>
                <a:effectLst/>
                <a:uLnTx/>
                <a:uFillTx/>
                <a:latin typeface="+mn-lt"/>
                <a:ea typeface="+mn-ea"/>
                <a:cs typeface="+mn-cs"/>
              </a:rPr>
              <a:t> for de tillidsvalgte at blive klogere på TJM Forsikring. </a:t>
            </a:r>
            <a:br>
              <a:rPr lang="da-DK" sz="1600" noProof="0" dirty="0">
                <a:solidFill>
                  <a:schemeClr val="bg1"/>
                </a:solidFill>
              </a:rPr>
            </a:br>
            <a:br>
              <a:rPr lang="da-DK" sz="1600" noProof="0" dirty="0">
                <a:solidFill>
                  <a:schemeClr val="bg1"/>
                </a:solidFill>
              </a:rPr>
            </a:br>
            <a:r>
              <a:rPr lang="da-DK" sz="1600" noProof="0" dirty="0">
                <a:solidFill>
                  <a:schemeClr val="bg1"/>
                </a:solidFill>
              </a:rPr>
              <a:t>Indtil videre har vi sendt mere end 3800 TR-kort med tilhørende brochure til FOA-tillidsvalgte, så de har bedre forståelse af vores værdier og hvem vi er. </a:t>
            </a:r>
            <a:br>
              <a:rPr lang="da-DK" sz="1600" noProof="0" dirty="0">
                <a:solidFill>
                  <a:schemeClr val="bg1"/>
                </a:solidFill>
              </a:rPr>
            </a:br>
            <a:endParaRPr lang="da-DK" sz="1600" dirty="0">
              <a:solidFill>
                <a:schemeClr val="bg1"/>
              </a:solidFill>
            </a:endParaRPr>
          </a:p>
          <a:p>
            <a:pPr marR="0" algn="l" fontAlgn="auto">
              <a:lnSpc>
                <a:spcPct val="100000"/>
              </a:lnSpc>
              <a:spcAft>
                <a:spcPts val="0"/>
              </a:spcAft>
              <a:buClr>
                <a:schemeClr val="tx1"/>
              </a:buClr>
              <a:buSzTx/>
              <a:tabLst/>
              <a:defRPr/>
            </a:pPr>
            <a:r>
              <a:rPr lang="da-DK" sz="1600" noProof="0" dirty="0">
                <a:solidFill>
                  <a:schemeClr val="bg1"/>
                </a:solidFill>
              </a:rPr>
              <a:t>På den måde kan de aktivt bruge forsikring, som en medlemsfordel til dem der måske ikke lige har brug for de faglige fordele.  </a:t>
            </a:r>
            <a:endParaRPr kumimoji="0" lang="da-DK" sz="1600" b="0" i="0" u="none" strike="noStrike" kern="1200" cap="none" spc="0" normalizeH="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3412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E4A212B-0DCE-A93B-95F7-EB8B50B887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think-cell data - do not delete" hidden="1">
                        <a:extLst>
                          <a:ext uri="{FF2B5EF4-FFF2-40B4-BE49-F238E27FC236}">
                            <a16:creationId xmlns:a16="http://schemas.microsoft.com/office/drawing/2014/main" id="{0E4A212B-0DCE-A93B-95F7-EB8B50B887F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Billede 4" descr="Et billede, der indeholder tekst, logo, Font/skrifttype, symbol&#10;&#10;Indhold genereret af kunstig intelligens kan være forkert.">
            <a:extLst>
              <a:ext uri="{FF2B5EF4-FFF2-40B4-BE49-F238E27FC236}">
                <a16:creationId xmlns:a16="http://schemas.microsoft.com/office/drawing/2014/main" id="{8BC67DE8-8B6B-C2DB-00B5-66C1CED02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
        <p:nvSpPr>
          <p:cNvPr id="2" name="Titel 1">
            <a:extLst>
              <a:ext uri="{FF2B5EF4-FFF2-40B4-BE49-F238E27FC236}">
                <a16:creationId xmlns:a16="http://schemas.microsoft.com/office/drawing/2014/main" id="{E2B836A3-4FE6-4C4B-B3DB-76FDA6C1651D}"/>
              </a:ext>
            </a:extLst>
          </p:cNvPr>
          <p:cNvSpPr>
            <a:spLocks noGrp="1"/>
          </p:cNvSpPr>
          <p:nvPr>
            <p:ph type="title"/>
          </p:nvPr>
        </p:nvSpPr>
        <p:spPr/>
        <p:txBody>
          <a:bodyPr vert="horz"/>
          <a:lstStyle/>
          <a:p>
            <a:r>
              <a:rPr lang="da-DK" dirty="0">
                <a:solidFill>
                  <a:schemeClr val="accent2"/>
                </a:solidFill>
              </a:rPr>
              <a:t>Medlemmer </a:t>
            </a:r>
            <a:r>
              <a:rPr lang="da-DK" b="1" dirty="0">
                <a:solidFill>
                  <a:schemeClr val="accent2"/>
                </a:solidFill>
              </a:rPr>
              <a:t>viser loyalitet til os</a:t>
            </a:r>
          </a:p>
        </p:txBody>
      </p:sp>
      <p:grpSp>
        <p:nvGrpSpPr>
          <p:cNvPr id="13" name="Gruppe 12">
            <a:extLst>
              <a:ext uri="{FF2B5EF4-FFF2-40B4-BE49-F238E27FC236}">
                <a16:creationId xmlns:a16="http://schemas.microsoft.com/office/drawing/2014/main" id="{221E30BE-9442-40AC-A730-2BB5DCF7096D}"/>
              </a:ext>
            </a:extLst>
          </p:cNvPr>
          <p:cNvGrpSpPr/>
          <p:nvPr/>
        </p:nvGrpSpPr>
        <p:grpSpPr>
          <a:xfrm>
            <a:off x="7852912" y="1418338"/>
            <a:ext cx="3645742" cy="1667672"/>
            <a:chOff x="8295855" y="1211021"/>
            <a:chExt cx="4157915" cy="4257670"/>
          </a:xfrm>
          <a:solidFill>
            <a:schemeClr val="accent2">
              <a:lumMod val="75000"/>
            </a:schemeClr>
          </a:solidFill>
        </p:grpSpPr>
        <p:sp>
          <p:nvSpPr>
            <p:cNvPr id="14" name="Tekstfelt 13">
              <a:extLst>
                <a:ext uri="{FF2B5EF4-FFF2-40B4-BE49-F238E27FC236}">
                  <a16:creationId xmlns:a16="http://schemas.microsoft.com/office/drawing/2014/main" id="{1EB86715-CB4A-412A-B98B-34966344B621}"/>
                </a:ext>
              </a:extLst>
            </p:cNvPr>
            <p:cNvSpPr txBox="1"/>
            <p:nvPr/>
          </p:nvSpPr>
          <p:spPr>
            <a:xfrm>
              <a:off x="8295855" y="1211021"/>
              <a:ext cx="4157915" cy="4257670"/>
            </a:xfrm>
            <a:prstGeom prst="rect">
              <a:avLst/>
            </a:prstGeom>
            <a:solidFill>
              <a:schemeClr val="accent2"/>
            </a:solidFill>
            <a:effectLst>
              <a:outerShdw blurRad="50800" dist="38100" dir="2700000" algn="tl" rotWithShape="0">
                <a:prstClr val="black">
                  <a:alpha val="40000"/>
                </a:prstClr>
              </a:outerShdw>
            </a:effectLst>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27 Sans Light"/>
                <a:ea typeface="+mn-ea"/>
                <a:cs typeface="Gjensidige Brown OT Light" panose="020B0404020101010102" pitchFamily="34" charset="77"/>
              </a:endParaRPr>
            </a:p>
          </p:txBody>
        </p:sp>
        <p:sp>
          <p:nvSpPr>
            <p:cNvPr id="15" name="Titel 1">
              <a:extLst>
                <a:ext uri="{FF2B5EF4-FFF2-40B4-BE49-F238E27FC236}">
                  <a16:creationId xmlns:a16="http://schemas.microsoft.com/office/drawing/2014/main" id="{70C5B764-566A-4203-88DC-CBE2FE4779FB}"/>
                </a:ext>
              </a:extLst>
            </p:cNvPr>
            <p:cNvSpPr txBox="1">
              <a:spLocks/>
            </p:cNvSpPr>
            <p:nvPr/>
          </p:nvSpPr>
          <p:spPr>
            <a:xfrm>
              <a:off x="8486403" y="1958228"/>
              <a:ext cx="3116018" cy="2224608"/>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a-DK" sz="5400" dirty="0">
                  <a:solidFill>
                    <a:srgbClr val="FFFFFF"/>
                  </a:solidFill>
                  <a:latin typeface="27 Sans Light"/>
                </a:rPr>
                <a:t>97,2</a:t>
              </a:r>
              <a:r>
                <a:rPr kumimoji="0" lang="da-DK" sz="5400" b="1" i="0" u="none" strike="noStrike" kern="1200" cap="none" spc="0" normalizeH="0" baseline="0" noProof="0" dirty="0">
                  <a:ln>
                    <a:noFill/>
                  </a:ln>
                  <a:solidFill>
                    <a:srgbClr val="FFFFFF"/>
                  </a:solidFill>
                  <a:effectLst/>
                  <a:uLnTx/>
                  <a:uFillTx/>
                  <a:latin typeface="27 Sans Light"/>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27 Sans Light"/>
                  <a:ea typeface="+mj-ea"/>
                  <a:cs typeface="+mj-cs"/>
                </a:rPr>
                <a:t>… er vores fornyelsesprocent</a:t>
              </a:r>
              <a:endParaRPr kumimoji="0" lang="da-DK" sz="1600" b="1" i="0" u="none" strike="noStrike" kern="1200" cap="none" spc="0" normalizeH="0" baseline="0" noProof="0" dirty="0">
                <a:ln>
                  <a:noFill/>
                </a:ln>
                <a:solidFill>
                  <a:srgbClr val="FFFFFF"/>
                </a:solidFill>
                <a:effectLst/>
                <a:uLnTx/>
                <a:uFillTx/>
                <a:latin typeface="27 Sans Light"/>
                <a:ea typeface="+mj-ea"/>
                <a:cs typeface="+mj-cs"/>
              </a:endParaRPr>
            </a:p>
          </p:txBody>
        </p:sp>
      </p:grpSp>
      <p:grpSp>
        <p:nvGrpSpPr>
          <p:cNvPr id="4" name="Gruppe 3">
            <a:extLst>
              <a:ext uri="{FF2B5EF4-FFF2-40B4-BE49-F238E27FC236}">
                <a16:creationId xmlns:a16="http://schemas.microsoft.com/office/drawing/2014/main" id="{89871AFA-E63B-4A6A-A48B-7D8690594817}"/>
              </a:ext>
            </a:extLst>
          </p:cNvPr>
          <p:cNvGrpSpPr/>
          <p:nvPr/>
        </p:nvGrpSpPr>
        <p:grpSpPr>
          <a:xfrm>
            <a:off x="693345" y="1416946"/>
            <a:ext cx="3222873" cy="1664815"/>
            <a:chOff x="693345" y="1416946"/>
            <a:chExt cx="3222873" cy="1664815"/>
          </a:xfrm>
        </p:grpSpPr>
        <p:sp>
          <p:nvSpPr>
            <p:cNvPr id="19" name="Tekstfelt 18">
              <a:extLst>
                <a:ext uri="{FF2B5EF4-FFF2-40B4-BE49-F238E27FC236}">
                  <a16:creationId xmlns:a16="http://schemas.microsoft.com/office/drawing/2014/main" id="{77EEFF04-21EF-49B2-9B12-B022DF13450C}"/>
                </a:ext>
              </a:extLst>
            </p:cNvPr>
            <p:cNvSpPr txBox="1"/>
            <p:nvPr/>
          </p:nvSpPr>
          <p:spPr>
            <a:xfrm>
              <a:off x="693345" y="1416946"/>
              <a:ext cx="3222873" cy="1664815"/>
            </a:xfrm>
            <a:prstGeom prst="rect">
              <a:avLst/>
            </a:prstGeom>
            <a:solidFill>
              <a:schemeClr val="accent2"/>
            </a:solidFill>
            <a:effectLst>
              <a:outerShdw blurRad="50800" dist="38100" dir="2700000" algn="tl" rotWithShape="0">
                <a:prstClr val="black">
                  <a:alpha val="40000"/>
                </a:prstClr>
              </a:outerShdw>
            </a:effectLst>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27 Sans Light"/>
                <a:ea typeface="+mn-ea"/>
                <a:cs typeface="Gjensidige Brown OT Light" panose="020B0404020101010102" pitchFamily="34" charset="77"/>
              </a:endParaRPr>
            </a:p>
          </p:txBody>
        </p:sp>
        <p:sp>
          <p:nvSpPr>
            <p:cNvPr id="26" name="Titel 1">
              <a:extLst>
                <a:ext uri="{FF2B5EF4-FFF2-40B4-BE49-F238E27FC236}">
                  <a16:creationId xmlns:a16="http://schemas.microsoft.com/office/drawing/2014/main" id="{66D36DB1-6553-4B48-B048-8970F507BE9D}"/>
                </a:ext>
              </a:extLst>
            </p:cNvPr>
            <p:cNvSpPr txBox="1">
              <a:spLocks/>
            </p:cNvSpPr>
            <p:nvPr/>
          </p:nvSpPr>
          <p:spPr>
            <a:xfrm>
              <a:off x="1133354" y="1940271"/>
              <a:ext cx="2782864" cy="536671"/>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5400" b="1" i="0" u="none" strike="noStrike" kern="1200" cap="none" spc="0" normalizeH="0" baseline="0" noProof="0" dirty="0">
                  <a:ln>
                    <a:noFill/>
                  </a:ln>
                  <a:solidFill>
                    <a:srgbClr val="FFFFFF"/>
                  </a:solidFill>
                  <a:effectLst/>
                  <a:uLnTx/>
                  <a:uFillTx/>
                  <a:latin typeface="27 Sans Light"/>
                  <a:ea typeface="+mj-ea"/>
                  <a:cs typeface="+mj-cs"/>
                </a:rPr>
                <a:t>33 år</a:t>
              </a:r>
              <a:br>
                <a:rPr kumimoji="0" lang="da-DK" sz="1600" b="1" i="0" u="none" strike="noStrike" kern="1200" cap="none" spc="0" normalizeH="0" baseline="0" noProof="0" dirty="0">
                  <a:ln>
                    <a:noFill/>
                  </a:ln>
                  <a:solidFill>
                    <a:srgbClr val="FFFFFF"/>
                  </a:solidFill>
                  <a:effectLst/>
                  <a:uLnTx/>
                  <a:uFillTx/>
                  <a:latin typeface="27 Sans Light"/>
                  <a:ea typeface="+mj-ea"/>
                  <a:cs typeface="+mj-cs"/>
                </a:rPr>
              </a:br>
              <a:r>
                <a:rPr kumimoji="0" lang="da-DK" sz="1600" b="0" i="0" u="none" strike="noStrike" kern="1200" cap="none" spc="0" normalizeH="0" baseline="0" noProof="0" dirty="0">
                  <a:ln>
                    <a:noFill/>
                  </a:ln>
                  <a:solidFill>
                    <a:srgbClr val="FFFFFF"/>
                  </a:solidFill>
                  <a:effectLst/>
                  <a:uLnTx/>
                  <a:uFillTx/>
                  <a:latin typeface="27 Sans Light"/>
                  <a:ea typeface="+mj-ea"/>
                  <a:cs typeface="+mj-cs"/>
                </a:rPr>
                <a:t>… er vores </a:t>
              </a:r>
              <a:br>
                <a:rPr kumimoji="0" lang="da-DK" sz="1600" b="0" i="0" u="none" strike="noStrike" kern="1200" cap="none" spc="0" normalizeH="0" baseline="0" noProof="0" dirty="0">
                  <a:ln>
                    <a:noFill/>
                  </a:ln>
                  <a:solidFill>
                    <a:srgbClr val="FFFFFF"/>
                  </a:solidFill>
                  <a:effectLst/>
                  <a:uLnTx/>
                  <a:uFillTx/>
                  <a:latin typeface="27 Sans Light"/>
                  <a:ea typeface="+mj-ea"/>
                  <a:cs typeface="+mj-cs"/>
                </a:rPr>
              </a:br>
              <a:r>
                <a:rPr kumimoji="0" lang="da-DK" sz="1600" b="0" i="0" u="none" strike="noStrike" kern="1200" cap="none" spc="0" normalizeH="0" baseline="0" noProof="0" dirty="0">
                  <a:ln>
                    <a:noFill/>
                  </a:ln>
                  <a:solidFill>
                    <a:srgbClr val="FFFFFF"/>
                  </a:solidFill>
                  <a:effectLst/>
                  <a:uLnTx/>
                  <a:uFillTx/>
                  <a:latin typeface="27 Sans Light"/>
                  <a:ea typeface="+mj-ea"/>
                  <a:cs typeface="+mj-cs"/>
                </a:rPr>
                <a:t>gennemsnitlige kundeforhold</a:t>
              </a:r>
              <a:endParaRPr kumimoji="0" lang="da-DK" sz="1600" b="1" i="0" u="none" strike="noStrike" kern="1200" cap="none" spc="0" normalizeH="0" baseline="0" noProof="0" dirty="0">
                <a:ln>
                  <a:noFill/>
                </a:ln>
                <a:solidFill>
                  <a:srgbClr val="FFFFFF"/>
                </a:solidFill>
                <a:effectLst/>
                <a:uLnTx/>
                <a:uFillTx/>
                <a:latin typeface="27 Sans Light"/>
                <a:ea typeface="+mj-ea"/>
                <a:cs typeface="+mj-cs"/>
              </a:endParaRPr>
            </a:p>
          </p:txBody>
        </p:sp>
      </p:grpSp>
      <p:pic>
        <p:nvPicPr>
          <p:cNvPr id="4097" name="Grafik 4096" descr="Cirkelpil med massiv udfyldning">
            <a:extLst>
              <a:ext uri="{FF2B5EF4-FFF2-40B4-BE49-F238E27FC236}">
                <a16:creationId xmlns:a16="http://schemas.microsoft.com/office/drawing/2014/main" id="{CB21B8AC-C199-4672-987F-69D17DCC94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2111" y="1547691"/>
            <a:ext cx="914400" cy="914400"/>
          </a:xfrm>
          <a:prstGeom prst="rect">
            <a:avLst/>
          </a:prstGeom>
          <a:effectLst>
            <a:outerShdw blurRad="63500" sx="102000" sy="102000" algn="ctr" rotWithShape="0">
              <a:prstClr val="black">
                <a:alpha val="40000"/>
              </a:prstClr>
            </a:outerShdw>
          </a:effectLst>
        </p:spPr>
      </p:pic>
      <p:sp>
        <p:nvSpPr>
          <p:cNvPr id="20" name="Tekstfelt 19">
            <a:extLst>
              <a:ext uri="{FF2B5EF4-FFF2-40B4-BE49-F238E27FC236}">
                <a16:creationId xmlns:a16="http://schemas.microsoft.com/office/drawing/2014/main" id="{366330DA-8DAE-4D4F-B28D-E65D2F24FB5F}"/>
              </a:ext>
            </a:extLst>
          </p:cNvPr>
          <p:cNvSpPr txBox="1"/>
          <p:nvPr/>
        </p:nvSpPr>
        <p:spPr>
          <a:xfrm>
            <a:off x="4161005" y="1416946"/>
            <a:ext cx="3447120" cy="1664815"/>
          </a:xfrm>
          <a:prstGeom prst="rect">
            <a:avLst/>
          </a:prstGeom>
          <a:solidFill>
            <a:schemeClr val="accent2"/>
          </a:solidFill>
          <a:effectLst>
            <a:outerShdw blurRad="50800" dist="38100" dir="2700000" algn="tl" rotWithShape="0">
              <a:prstClr val="black">
                <a:alpha val="40000"/>
              </a:prstClr>
            </a:outerShdw>
          </a:effectLst>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27 Sans Light"/>
              <a:ea typeface="+mn-ea"/>
              <a:cs typeface="Gjensidige Brown OT Light" panose="020B0404020101010102" pitchFamily="34" charset="77"/>
            </a:endParaRPr>
          </a:p>
        </p:txBody>
      </p:sp>
      <p:pic>
        <p:nvPicPr>
          <p:cNvPr id="7" name="Billede 7" descr="A white background with black text&#10;&#10;Description automatically generated">
            <a:extLst>
              <a:ext uri="{FF2B5EF4-FFF2-40B4-BE49-F238E27FC236}">
                <a16:creationId xmlns:a16="http://schemas.microsoft.com/office/drawing/2014/main" id="{148AEC36-80AA-7178-637B-6D197387DD5A}"/>
              </a:ext>
            </a:extLst>
          </p:cNvPr>
          <p:cNvPicPr>
            <a:picLocks noChangeAspect="1"/>
          </p:cNvPicPr>
          <p:nvPr/>
        </p:nvPicPr>
        <p:blipFill>
          <a:blip r:embed="rId9"/>
          <a:stretch>
            <a:fillRect/>
          </a:stretch>
        </p:blipFill>
        <p:spPr>
          <a:xfrm>
            <a:off x="690563" y="3253037"/>
            <a:ext cx="4838699" cy="1370638"/>
          </a:xfrm>
          <a:prstGeom prst="rect">
            <a:avLst/>
          </a:prstGeom>
          <a:effectLst>
            <a:outerShdw blurRad="63500" sx="102000" sy="102000" algn="ctr" rotWithShape="0">
              <a:prstClr val="black">
                <a:alpha val="40000"/>
              </a:prstClr>
            </a:outerShdw>
          </a:effectLst>
        </p:spPr>
      </p:pic>
      <p:pic>
        <p:nvPicPr>
          <p:cNvPr id="25" name="Billede 3" descr="A screenshot of a message&#10;&#10;Description automatically generated">
            <a:extLst>
              <a:ext uri="{FF2B5EF4-FFF2-40B4-BE49-F238E27FC236}">
                <a16:creationId xmlns:a16="http://schemas.microsoft.com/office/drawing/2014/main" id="{1A9F6E0F-D85C-A312-129B-F7384E01A63B}"/>
              </a:ext>
            </a:extLst>
          </p:cNvPr>
          <p:cNvPicPr>
            <a:picLocks noChangeAspect="1"/>
          </p:cNvPicPr>
          <p:nvPr/>
        </p:nvPicPr>
        <p:blipFill>
          <a:blip r:embed="rId10"/>
          <a:stretch>
            <a:fillRect/>
          </a:stretch>
        </p:blipFill>
        <p:spPr>
          <a:xfrm>
            <a:off x="1400175" y="4064301"/>
            <a:ext cx="4838699" cy="1574498"/>
          </a:xfrm>
          <a:prstGeom prst="rect">
            <a:avLst/>
          </a:prstGeom>
          <a:effectLst>
            <a:outerShdw blurRad="63500" sx="102000" sy="102000" algn="ctr" rotWithShape="0">
              <a:prstClr val="black">
                <a:alpha val="40000"/>
              </a:prstClr>
            </a:outerShdw>
          </a:effectLst>
        </p:spPr>
      </p:pic>
      <p:pic>
        <p:nvPicPr>
          <p:cNvPr id="9" name="Billede 9">
            <a:extLst>
              <a:ext uri="{FF2B5EF4-FFF2-40B4-BE49-F238E27FC236}">
                <a16:creationId xmlns:a16="http://schemas.microsoft.com/office/drawing/2014/main" id="{C4034769-3C7C-DCB3-0F32-AE819FC75741}"/>
              </a:ext>
            </a:extLst>
          </p:cNvPr>
          <p:cNvPicPr>
            <a:picLocks noChangeAspect="1"/>
          </p:cNvPicPr>
          <p:nvPr/>
        </p:nvPicPr>
        <p:blipFill>
          <a:blip r:embed="rId11"/>
          <a:stretch>
            <a:fillRect/>
          </a:stretch>
        </p:blipFill>
        <p:spPr>
          <a:xfrm>
            <a:off x="2547938" y="4763844"/>
            <a:ext cx="4838699" cy="1475031"/>
          </a:xfrm>
          <a:prstGeom prst="rect">
            <a:avLst/>
          </a:prstGeom>
          <a:effectLst>
            <a:outerShdw blurRad="63500" sx="102000" sy="102000" algn="ctr" rotWithShape="0">
              <a:prstClr val="black">
                <a:alpha val="40000"/>
              </a:prstClr>
            </a:outerShdw>
          </a:effectLst>
        </p:spPr>
      </p:pic>
      <p:pic>
        <p:nvPicPr>
          <p:cNvPr id="11" name="Billede 10" descr="A green and white box with white stars and black text&#10;&#10;Description automatically generated">
            <a:extLst>
              <a:ext uri="{FF2B5EF4-FFF2-40B4-BE49-F238E27FC236}">
                <a16:creationId xmlns:a16="http://schemas.microsoft.com/office/drawing/2014/main" id="{8D15FE0E-3C0C-B67E-89A0-D5794358C715}"/>
              </a:ext>
            </a:extLst>
          </p:cNvPr>
          <p:cNvPicPr>
            <a:picLocks noChangeAspect="1"/>
          </p:cNvPicPr>
          <p:nvPr/>
        </p:nvPicPr>
        <p:blipFill>
          <a:blip r:embed="rId12"/>
          <a:stretch>
            <a:fillRect/>
          </a:stretch>
        </p:blipFill>
        <p:spPr>
          <a:xfrm>
            <a:off x="6153150" y="3711043"/>
            <a:ext cx="5340692" cy="1799169"/>
          </a:xfrm>
          <a:prstGeom prst="rect">
            <a:avLst/>
          </a:prstGeom>
          <a:effectLst>
            <a:outerShdw blurRad="63500" sx="102000" sy="102000" algn="ctr" rotWithShape="0">
              <a:prstClr val="black">
                <a:alpha val="40000"/>
              </a:prstClr>
            </a:outerShdw>
          </a:effectLst>
        </p:spPr>
      </p:pic>
      <p:sp>
        <p:nvSpPr>
          <p:cNvPr id="16" name="Titel 1">
            <a:extLst>
              <a:ext uri="{FF2B5EF4-FFF2-40B4-BE49-F238E27FC236}">
                <a16:creationId xmlns:a16="http://schemas.microsoft.com/office/drawing/2014/main" id="{5172FEA4-5F30-0653-0D11-D2E5E2692DDE}"/>
              </a:ext>
            </a:extLst>
          </p:cNvPr>
          <p:cNvSpPr txBox="1">
            <a:spLocks/>
          </p:cNvSpPr>
          <p:nvPr/>
        </p:nvSpPr>
        <p:spPr>
          <a:xfrm>
            <a:off x="4356227" y="1917758"/>
            <a:ext cx="2782864" cy="536671"/>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5400" b="1" i="0" u="none" strike="noStrike" kern="1200" cap="none" spc="0" normalizeH="0" baseline="0" noProof="0" dirty="0">
                <a:ln>
                  <a:noFill/>
                </a:ln>
                <a:solidFill>
                  <a:srgbClr val="FFFFFF"/>
                </a:solidFill>
                <a:effectLst/>
                <a:uLnTx/>
                <a:uFillTx/>
                <a:latin typeface="27 Sans Light"/>
                <a:ea typeface="+mj-ea"/>
                <a:cs typeface="+mj-cs"/>
              </a:rPr>
              <a:t>67</a:t>
            </a:r>
            <a:br>
              <a:rPr kumimoji="0" lang="da-DK" sz="1600" b="1" i="0" u="none" strike="noStrike" kern="1200" cap="none" spc="0" normalizeH="0" baseline="0" noProof="0" dirty="0">
                <a:ln>
                  <a:noFill/>
                </a:ln>
                <a:solidFill>
                  <a:srgbClr val="FFFFFF"/>
                </a:solidFill>
                <a:effectLst/>
                <a:uLnTx/>
                <a:uFillTx/>
                <a:latin typeface="27 Sans Light"/>
                <a:ea typeface="+mj-ea"/>
                <a:cs typeface="+mj-cs"/>
              </a:rPr>
            </a:br>
            <a:r>
              <a:rPr kumimoji="0" lang="da-DK" sz="1600" b="0" i="0" u="none" strike="noStrike" kern="1200" cap="none" spc="0" normalizeH="0" baseline="0" noProof="0" dirty="0">
                <a:ln>
                  <a:noFill/>
                </a:ln>
                <a:solidFill>
                  <a:srgbClr val="FFFFFF"/>
                </a:solidFill>
                <a:effectLst/>
                <a:uLnTx/>
                <a:uFillTx/>
                <a:latin typeface="27 Sans Light"/>
                <a:ea typeface="+mj-ea"/>
                <a:cs typeface="+mj-cs"/>
              </a:rPr>
              <a:t>… vil anbefale TJM, 32 er branchens gennemsnit</a:t>
            </a:r>
            <a:endParaRPr kumimoji="0" lang="da-DK" sz="1600" b="1" i="0" u="none" strike="noStrike" kern="1200" cap="none" spc="0" normalizeH="0" baseline="0" noProof="0" dirty="0">
              <a:ln>
                <a:noFill/>
              </a:ln>
              <a:solidFill>
                <a:srgbClr val="FFFFFF"/>
              </a:solidFill>
              <a:effectLst/>
              <a:uLnTx/>
              <a:uFillTx/>
              <a:latin typeface="27 Sans Light"/>
              <a:ea typeface="+mj-ea"/>
              <a:cs typeface="+mj-cs"/>
            </a:endParaRPr>
          </a:p>
        </p:txBody>
      </p:sp>
      <p:pic>
        <p:nvPicPr>
          <p:cNvPr id="18" name="Grafik 17" descr="Bestyrelseslokale med massiv udfyldning">
            <a:extLst>
              <a:ext uri="{FF2B5EF4-FFF2-40B4-BE49-F238E27FC236}">
                <a16:creationId xmlns:a16="http://schemas.microsoft.com/office/drawing/2014/main" id="{E6426A8C-2AF2-329C-6AF6-56BFD67378F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71042" y="1460558"/>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93696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75E3AF2-C5AE-5EE2-6901-A5C345241C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075E3AF2-C5AE-5EE2-6901-A5C345241C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ekstfelt 8">
            <a:extLst>
              <a:ext uri="{FF2B5EF4-FFF2-40B4-BE49-F238E27FC236}">
                <a16:creationId xmlns:a16="http://schemas.microsoft.com/office/drawing/2014/main" id="{972149AF-3738-6CBC-2598-D71740BB9BA6}"/>
              </a:ext>
            </a:extLst>
          </p:cNvPr>
          <p:cNvSpPr txBox="1"/>
          <p:nvPr/>
        </p:nvSpPr>
        <p:spPr>
          <a:xfrm>
            <a:off x="815132" y="1569004"/>
            <a:ext cx="4556968" cy="1664815"/>
          </a:xfrm>
          <a:prstGeom prst="rect">
            <a:avLst/>
          </a:prstGeom>
          <a:solidFill>
            <a:schemeClr val="accent2"/>
          </a:solidFill>
          <a:effectLst>
            <a:outerShdw blurRad="50800" dist="38100" dir="2700000" algn="tl" rotWithShape="0">
              <a:prstClr val="black">
                <a:alpha val="40000"/>
              </a:prstClr>
            </a:outerShdw>
          </a:effectLst>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27 Sans Light"/>
              <a:ea typeface="+mn-ea"/>
              <a:cs typeface="Gjensidige Brown OT Light" panose="020B0404020101010102" pitchFamily="34" charset="77"/>
            </a:endParaRPr>
          </a:p>
        </p:txBody>
      </p:sp>
      <p:sp>
        <p:nvSpPr>
          <p:cNvPr id="10" name="Titel 1">
            <a:extLst>
              <a:ext uri="{FF2B5EF4-FFF2-40B4-BE49-F238E27FC236}">
                <a16:creationId xmlns:a16="http://schemas.microsoft.com/office/drawing/2014/main" id="{74C0178B-C997-1DC5-0891-E696D5BF1379}"/>
              </a:ext>
            </a:extLst>
          </p:cNvPr>
          <p:cNvSpPr txBox="1">
            <a:spLocks/>
          </p:cNvSpPr>
          <p:nvPr/>
        </p:nvSpPr>
        <p:spPr>
          <a:xfrm>
            <a:off x="1168226" y="1863729"/>
            <a:ext cx="3678846" cy="536671"/>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a:defRPr/>
            </a:pPr>
            <a:r>
              <a:rPr lang="da-DK" sz="5400" dirty="0">
                <a:solidFill>
                  <a:srgbClr val="FFFFFF"/>
                </a:solidFill>
                <a:latin typeface="27 Sans Light"/>
              </a:rPr>
              <a:t>&gt;50% </a:t>
            </a:r>
            <a:endParaRPr lang="da-DK" sz="1600" i="0" u="none" strike="noStrike" kern="1200" cap="none" spc="0" normalizeH="0" baseline="0" noProof="0" dirty="0">
              <a:ln>
                <a:noFill/>
              </a:ln>
              <a:effectLst/>
              <a:uLnTx/>
              <a:uFillTx/>
              <a:latin typeface="27 Sans Light"/>
            </a:endParaRPr>
          </a:p>
        </p:txBody>
      </p:sp>
      <p:sp>
        <p:nvSpPr>
          <p:cNvPr id="11" name="Tekstfelt 2">
            <a:extLst>
              <a:ext uri="{FF2B5EF4-FFF2-40B4-BE49-F238E27FC236}">
                <a16:creationId xmlns:a16="http://schemas.microsoft.com/office/drawing/2014/main" id="{F1F3CA77-97D8-4459-5833-3F37B8A93D57}"/>
              </a:ext>
            </a:extLst>
          </p:cNvPr>
          <p:cNvSpPr txBox="1"/>
          <p:nvPr/>
        </p:nvSpPr>
        <p:spPr>
          <a:xfrm>
            <a:off x="1159367" y="2505276"/>
            <a:ext cx="3686090" cy="584775"/>
          </a:xfrm>
          <a:prstGeom prst="rect">
            <a:avLst/>
          </a:prstGeom>
          <a:noFill/>
        </p:spPr>
        <p:txBody>
          <a:bodyPr wrap="square" lIns="91440" tIns="45720" rIns="91440" bIns="45720" rtlCol="0" anchor="t">
            <a:spAutoFit/>
          </a:bodyPr>
          <a:lstStyle/>
          <a:p>
            <a:pPr>
              <a:defRPr/>
            </a:pPr>
            <a:r>
              <a:rPr lang="da-DK" sz="1600" dirty="0">
                <a:solidFill>
                  <a:srgbClr val="FFFFFF"/>
                </a:solidFill>
                <a:latin typeface="27 Sans Light"/>
              </a:rPr>
              <a:t>Af alle opkald i kundeservice, bliver besvaret indenfor 30 sekunder </a:t>
            </a:r>
            <a:endParaRPr lang="da-DK" dirty="0"/>
          </a:p>
        </p:txBody>
      </p:sp>
      <p:sp>
        <p:nvSpPr>
          <p:cNvPr id="12" name="Tekstfelt 11">
            <a:extLst>
              <a:ext uri="{FF2B5EF4-FFF2-40B4-BE49-F238E27FC236}">
                <a16:creationId xmlns:a16="http://schemas.microsoft.com/office/drawing/2014/main" id="{C546A962-843F-4EA3-F923-66BAAAAC38DA}"/>
              </a:ext>
            </a:extLst>
          </p:cNvPr>
          <p:cNvSpPr txBox="1"/>
          <p:nvPr/>
        </p:nvSpPr>
        <p:spPr>
          <a:xfrm>
            <a:off x="815131" y="3564452"/>
            <a:ext cx="4556967" cy="1664815"/>
          </a:xfrm>
          <a:prstGeom prst="rect">
            <a:avLst/>
          </a:prstGeom>
          <a:solidFill>
            <a:schemeClr val="accent2"/>
          </a:solidFill>
          <a:effectLst>
            <a:outerShdw blurRad="50800" dist="38100" dir="2700000" algn="tl" rotWithShape="0">
              <a:prstClr val="black">
                <a:alpha val="40000"/>
              </a:prstClr>
            </a:outerShdw>
          </a:effectLst>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27 Sans Light"/>
              <a:ea typeface="+mn-ea"/>
              <a:cs typeface="Gjensidige Brown OT Light" panose="020B0404020101010102" pitchFamily="34" charset="77"/>
            </a:endParaRPr>
          </a:p>
        </p:txBody>
      </p:sp>
      <p:sp>
        <p:nvSpPr>
          <p:cNvPr id="13" name="Titel 1">
            <a:extLst>
              <a:ext uri="{FF2B5EF4-FFF2-40B4-BE49-F238E27FC236}">
                <a16:creationId xmlns:a16="http://schemas.microsoft.com/office/drawing/2014/main" id="{6699E349-1E9F-899B-7C58-A6484CB1631A}"/>
              </a:ext>
            </a:extLst>
          </p:cNvPr>
          <p:cNvSpPr txBox="1">
            <a:spLocks/>
          </p:cNvSpPr>
          <p:nvPr/>
        </p:nvSpPr>
        <p:spPr>
          <a:xfrm>
            <a:off x="1168225" y="3859177"/>
            <a:ext cx="3678845" cy="536671"/>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a:defRPr/>
            </a:pPr>
            <a:r>
              <a:rPr lang="da-DK" sz="5400" dirty="0">
                <a:solidFill>
                  <a:srgbClr val="FFFFFF"/>
                </a:solidFill>
                <a:latin typeface="27 Sans Light"/>
              </a:rPr>
              <a:t>97</a:t>
            </a:r>
            <a:endParaRPr lang="da-DK" sz="5400" i="0" u="none" strike="noStrike" kern="1200" cap="none" spc="0" normalizeH="0" baseline="0" noProof="0" dirty="0">
              <a:ln>
                <a:noFill/>
              </a:ln>
              <a:solidFill>
                <a:srgbClr val="FFFFFF"/>
              </a:solidFill>
              <a:effectLst/>
              <a:uLnTx/>
              <a:uFillTx/>
              <a:latin typeface="27 Sans Light"/>
            </a:endParaRPr>
          </a:p>
        </p:txBody>
      </p:sp>
      <p:sp>
        <p:nvSpPr>
          <p:cNvPr id="15" name="Tekstfelt 2">
            <a:extLst>
              <a:ext uri="{FF2B5EF4-FFF2-40B4-BE49-F238E27FC236}">
                <a16:creationId xmlns:a16="http://schemas.microsoft.com/office/drawing/2014/main" id="{7656EFFC-EE4E-5162-B1CF-C0188EC9B32B}"/>
              </a:ext>
            </a:extLst>
          </p:cNvPr>
          <p:cNvSpPr txBox="1"/>
          <p:nvPr/>
        </p:nvSpPr>
        <p:spPr>
          <a:xfrm>
            <a:off x="1159366" y="4500724"/>
            <a:ext cx="3686089" cy="584775"/>
          </a:xfrm>
          <a:prstGeom prst="rect">
            <a:avLst/>
          </a:prstGeom>
          <a:noFill/>
        </p:spPr>
        <p:txBody>
          <a:bodyPr wrap="square" lIns="91440" tIns="45720" rIns="91440" bIns="45720" rtlCol="0" anchor="t">
            <a:spAutoFit/>
          </a:bodyPr>
          <a:lstStyle/>
          <a:p>
            <a:pPr>
              <a:defRPr/>
            </a:pPr>
            <a:r>
              <a:rPr lang="da-DK" sz="1600" dirty="0">
                <a:solidFill>
                  <a:srgbClr val="FFFFFF"/>
                </a:solidFill>
                <a:latin typeface="27 Sans Light"/>
              </a:rPr>
              <a:t>Ud af 100 i tilfredshed med kontakten i kundeservice</a:t>
            </a:r>
            <a:endParaRPr lang="en-US" dirty="0">
              <a:ea typeface="Verdana"/>
            </a:endParaRPr>
          </a:p>
        </p:txBody>
      </p:sp>
      <p:sp>
        <p:nvSpPr>
          <p:cNvPr id="16" name="Titel 1">
            <a:extLst>
              <a:ext uri="{FF2B5EF4-FFF2-40B4-BE49-F238E27FC236}">
                <a16:creationId xmlns:a16="http://schemas.microsoft.com/office/drawing/2014/main" id="{8024DE59-BF3B-4AC4-3E84-54AE0EDAD404}"/>
              </a:ext>
            </a:extLst>
          </p:cNvPr>
          <p:cNvSpPr>
            <a:spLocks noGrp="1"/>
          </p:cNvSpPr>
          <p:nvPr>
            <p:ph type="title"/>
          </p:nvPr>
        </p:nvSpPr>
        <p:spPr>
          <a:xfrm>
            <a:off x="693345" y="486135"/>
            <a:ext cx="10515600" cy="758181"/>
          </a:xfrm>
        </p:spPr>
        <p:txBody>
          <a:bodyPr vert="horz"/>
          <a:lstStyle/>
          <a:p>
            <a:r>
              <a:rPr lang="da-DK" b="1" dirty="0">
                <a:solidFill>
                  <a:schemeClr val="accent2"/>
                </a:solidFill>
              </a:rPr>
              <a:t>Vi står klar </a:t>
            </a:r>
            <a:r>
              <a:rPr lang="da-DK" dirty="0">
                <a:solidFill>
                  <a:schemeClr val="accent2"/>
                </a:solidFill>
              </a:rPr>
              <a:t>når behovet er der</a:t>
            </a:r>
          </a:p>
        </p:txBody>
      </p:sp>
      <p:pic>
        <p:nvPicPr>
          <p:cNvPr id="20" name="Grafik 19" descr="Forretningsudvikling med massiv udfyldning">
            <a:extLst>
              <a:ext uri="{FF2B5EF4-FFF2-40B4-BE49-F238E27FC236}">
                <a16:creationId xmlns:a16="http://schemas.microsoft.com/office/drawing/2014/main" id="{2867082E-67A6-FE3B-3E02-7DD13357F5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59063" y="3682454"/>
            <a:ext cx="713394" cy="713394"/>
          </a:xfrm>
          <a:prstGeom prst="rect">
            <a:avLst/>
          </a:prstGeom>
          <a:effectLst>
            <a:outerShdw blurRad="63500" sx="102000" sy="102000" algn="ctr" rotWithShape="0">
              <a:prstClr val="black">
                <a:alpha val="40000"/>
              </a:prstClr>
            </a:outerShdw>
          </a:effectLst>
        </p:spPr>
      </p:pic>
      <p:pic>
        <p:nvPicPr>
          <p:cNvPr id="30" name="Grafik 29" descr="Telefon med højttaler med massiv udfyldning">
            <a:extLst>
              <a:ext uri="{FF2B5EF4-FFF2-40B4-BE49-F238E27FC236}">
                <a16:creationId xmlns:a16="http://schemas.microsoft.com/office/drawing/2014/main" id="{2CE65B13-E5B9-AE4D-C6A1-D16062E0D0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59063" y="1688122"/>
            <a:ext cx="784202" cy="784202"/>
          </a:xfrm>
          <a:prstGeom prst="rect">
            <a:avLst/>
          </a:prstGeom>
          <a:effectLst>
            <a:outerShdw blurRad="50800" dist="38100" dir="2700000" algn="tl" rotWithShape="0">
              <a:prstClr val="black">
                <a:alpha val="40000"/>
              </a:prstClr>
            </a:outerShdw>
          </a:effectLst>
        </p:spPr>
      </p:pic>
      <p:pic>
        <p:nvPicPr>
          <p:cNvPr id="1027" name="Billede 1026" descr="Person holder smilende emoji">
            <a:extLst>
              <a:ext uri="{FF2B5EF4-FFF2-40B4-BE49-F238E27FC236}">
                <a16:creationId xmlns:a16="http://schemas.microsoft.com/office/drawing/2014/main" id="{7BA503C8-6E3E-069D-0A0A-4F3DAC938628}"/>
              </a:ext>
            </a:extLst>
          </p:cNvPr>
          <p:cNvPicPr preferRelativeResize="0">
            <a:picLocks/>
          </p:cNvPicPr>
          <p:nvPr/>
        </p:nvPicPr>
        <p:blipFill>
          <a:blip r:embed="rId9">
            <a:extLst>
              <a:ext uri="{28A0092B-C50C-407E-A947-70E740481C1C}">
                <a14:useLocalDpi xmlns:a14="http://schemas.microsoft.com/office/drawing/2010/main" val="0"/>
              </a:ext>
            </a:extLst>
          </a:blip>
          <a:srcRect l="11405" r="8875"/>
          <a:stretch/>
        </p:blipFill>
        <p:spPr>
          <a:xfrm>
            <a:off x="5777342" y="1569003"/>
            <a:ext cx="5226628" cy="3687949"/>
          </a:xfrm>
          <a:prstGeom prst="rect">
            <a:avLst/>
          </a:prstGeom>
          <a:effectLst>
            <a:outerShdw blurRad="50800" dist="38100" dir="2700000" algn="tl" rotWithShape="0">
              <a:prstClr val="black">
                <a:alpha val="40000"/>
              </a:prstClr>
            </a:outerShdw>
          </a:effectLst>
        </p:spPr>
      </p:pic>
      <p:pic>
        <p:nvPicPr>
          <p:cNvPr id="2" name="Billede 1" descr="Et billede, der indeholder tekst, logo, Font/skrifttype, symbol&#10;&#10;Indhold genereret af kunstig intelligens kan være forkert.">
            <a:extLst>
              <a:ext uri="{FF2B5EF4-FFF2-40B4-BE49-F238E27FC236}">
                <a16:creationId xmlns:a16="http://schemas.microsoft.com/office/drawing/2014/main" id="{0AA02A99-D8EF-4C72-D91E-5851619659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11236894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AD310C-B439-E396-1B97-1CE8A5ABDEE3}"/>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AE29211-3B30-8A58-8071-E0FB626E2FA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47" imgH="348" progId="TCLayout.ActiveDocument.1">
                  <p:embed/>
                </p:oleObj>
              </mc:Choice>
              <mc:Fallback>
                <p:oleObj name="think-cell Slide" r:id="rId13" imgW="347" imgH="348" progId="TCLayout.ActiveDocument.1">
                  <p:embed/>
                  <p:pic>
                    <p:nvPicPr>
                      <p:cNvPr id="5" name="think-cell data - do not delete" hidden="1">
                        <a:extLst>
                          <a:ext uri="{FF2B5EF4-FFF2-40B4-BE49-F238E27FC236}">
                            <a16:creationId xmlns:a16="http://schemas.microsoft.com/office/drawing/2014/main" id="{5AE29211-3B30-8A58-8071-E0FB626E2FA4}"/>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16" name="Titel 1">
            <a:extLst>
              <a:ext uri="{FF2B5EF4-FFF2-40B4-BE49-F238E27FC236}">
                <a16:creationId xmlns:a16="http://schemas.microsoft.com/office/drawing/2014/main" id="{A158AC56-260D-209E-C003-76F217F750FF}"/>
              </a:ext>
            </a:extLst>
          </p:cNvPr>
          <p:cNvSpPr>
            <a:spLocks noGrp="1"/>
          </p:cNvSpPr>
          <p:nvPr>
            <p:ph type="title"/>
          </p:nvPr>
        </p:nvSpPr>
        <p:spPr>
          <a:xfrm>
            <a:off x="693345" y="486135"/>
            <a:ext cx="10515600" cy="758181"/>
          </a:xfrm>
        </p:spPr>
        <p:txBody>
          <a:bodyPr vert="horz"/>
          <a:lstStyle/>
          <a:p>
            <a:r>
              <a:rPr lang="da-DK" b="1" dirty="0">
                <a:solidFill>
                  <a:schemeClr val="accent2"/>
                </a:solidFill>
              </a:rPr>
              <a:t>Vi står klar </a:t>
            </a:r>
            <a:r>
              <a:rPr lang="da-DK" dirty="0">
                <a:solidFill>
                  <a:schemeClr val="accent2"/>
                </a:solidFill>
              </a:rPr>
              <a:t>når skaden er sket</a:t>
            </a:r>
          </a:p>
        </p:txBody>
      </p:sp>
      <p:pic>
        <p:nvPicPr>
          <p:cNvPr id="2" name="Billede 1" descr="Et billede, der indeholder tekst, logo, Font/skrifttype, symbol&#10;&#10;Indhold genereret af kunstig intelligens kan være forkert.">
            <a:extLst>
              <a:ext uri="{FF2B5EF4-FFF2-40B4-BE49-F238E27FC236}">
                <a16:creationId xmlns:a16="http://schemas.microsoft.com/office/drawing/2014/main" id="{3FF62E42-0049-C64D-BD39-6B9A6109196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
        <p:nvSpPr>
          <p:cNvPr id="4" name="Rechteck 67">
            <a:extLst>
              <a:ext uri="{FF2B5EF4-FFF2-40B4-BE49-F238E27FC236}">
                <a16:creationId xmlns:a16="http://schemas.microsoft.com/office/drawing/2014/main" id="{4C37C542-9EF8-A25E-49C8-66AFE6D4A771}"/>
              </a:ext>
            </a:extLst>
          </p:cNvPr>
          <p:cNvSpPr>
            <a:spLocks noGrp="1" noRot="1" noMove="1" noResize="1" noEditPoints="1" noAdjustHandles="1" noChangeArrowheads="1" noChangeShapeType="1"/>
          </p:cNvSpPr>
          <p:nvPr/>
        </p:nvSpPr>
        <p:spPr>
          <a:xfrm>
            <a:off x="0" y="2552700"/>
            <a:ext cx="12192000" cy="350959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7" name="Rechteck: abgerundete Ecken 3">
            <a:extLst>
              <a:ext uri="{FF2B5EF4-FFF2-40B4-BE49-F238E27FC236}">
                <a16:creationId xmlns:a16="http://schemas.microsoft.com/office/drawing/2014/main" id="{AC5DAE08-2848-A441-CF33-5256DEA2CB8A}"/>
              </a:ext>
            </a:extLst>
          </p:cNvPr>
          <p:cNvSpPr>
            <a:spLocks/>
          </p:cNvSpPr>
          <p:nvPr/>
        </p:nvSpPr>
        <p:spPr>
          <a:xfrm>
            <a:off x="403200" y="1557339"/>
            <a:ext cx="6762750" cy="4304258"/>
          </a:xfrm>
          <a:prstGeom prst="roundRect">
            <a:avLst>
              <a:gd name="adj" fmla="val 5538"/>
            </a:avLst>
          </a:prstGeom>
          <a:solidFill>
            <a:schemeClr val="bg1"/>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14" name="Textplatzhalter 2">
            <a:extLst>
              <a:ext uri="{FF2B5EF4-FFF2-40B4-BE49-F238E27FC236}">
                <a16:creationId xmlns:a16="http://schemas.microsoft.com/office/drawing/2014/main" id="{BA54E6CF-A329-F5AA-BE4E-0CAF735ACE05}"/>
              </a:ext>
            </a:extLst>
          </p:cNvPr>
          <p:cNvSpPr txBox="1">
            <a:spLocks/>
          </p:cNvSpPr>
          <p:nvPr/>
        </p:nvSpPr>
        <p:spPr>
          <a:xfrm>
            <a:off x="892345" y="1889760"/>
            <a:ext cx="3022614" cy="307777"/>
          </a:xfrm>
          <a:prstGeom prst="rect">
            <a:avLst/>
          </a:prstGeom>
        </p:spPr>
        <p:txBody>
          <a:bodyPr wrap="square" lIns="0" tIns="0" rIns="0" bIns="0" anchor="t">
            <a:spAutoFit/>
          </a:bodyPr>
          <a:lstStyle>
            <a:lvl1pPr marL="18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da-DK" sz="2000" b="0" i="0" u="none" strike="noStrike" kern="1200" cap="none" spc="0" normalizeH="0" baseline="0" noProof="0" dirty="0">
                <a:ln>
                  <a:noFill/>
                </a:ln>
                <a:solidFill>
                  <a:srgbClr val="454545"/>
                </a:solidFill>
                <a:effectLst/>
                <a:uLnTx/>
                <a:uFillTx/>
                <a:latin typeface="27 Sans Light"/>
                <a:ea typeface="+mn-ea"/>
                <a:cs typeface="Arial"/>
              </a:rPr>
              <a:t>Kundetilfredshed</a:t>
            </a:r>
            <a:r>
              <a:rPr lang="da-DK" sz="2000" dirty="0">
                <a:latin typeface="27 Sans Light"/>
                <a:cs typeface="Arial"/>
              </a:rPr>
              <a:t> i skade</a:t>
            </a:r>
            <a:endParaRPr kumimoji="0" lang="da-DK" sz="2000" b="0" i="0" u="none" strike="noStrike" kern="1200" cap="none" spc="0" normalizeH="0" baseline="0" noProof="0" dirty="0">
              <a:ln>
                <a:noFill/>
              </a:ln>
              <a:solidFill>
                <a:srgbClr val="454545"/>
              </a:solidFill>
              <a:effectLst/>
              <a:uLnTx/>
              <a:uFillTx/>
              <a:latin typeface="27 Sans Light"/>
              <a:ea typeface="+mn-ea"/>
              <a:cs typeface="Arial" panose="020B0604020202020204" pitchFamily="34" charset="0"/>
            </a:endParaRPr>
          </a:p>
        </p:txBody>
      </p:sp>
      <p:sp>
        <p:nvSpPr>
          <p:cNvPr id="18" name="Rechteck 13">
            <a:extLst>
              <a:ext uri="{FF2B5EF4-FFF2-40B4-BE49-F238E27FC236}">
                <a16:creationId xmlns:a16="http://schemas.microsoft.com/office/drawing/2014/main" id="{5913D36B-3F80-4B74-3591-01F29644CF1D}"/>
              </a:ext>
            </a:extLst>
          </p:cNvPr>
          <p:cNvSpPr>
            <a:spLocks/>
          </p:cNvSpPr>
          <p:nvPr/>
        </p:nvSpPr>
        <p:spPr>
          <a:xfrm>
            <a:off x="3983355" y="1889760"/>
            <a:ext cx="2828925" cy="173680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32000" rIns="0" bIns="0" rtlCol="0" anchor="ctr"/>
          <a:lstStyle/>
          <a:p>
            <a:pPr marL="0" marR="0" lvl="0" indent="0" algn="ctr" defTabSz="914400" rtl="0" eaLnBrk="1" fontAlgn="auto" latinLnBrk="0" hangingPunct="1">
              <a:lnSpc>
                <a:spcPct val="100000"/>
              </a:lnSpc>
              <a:spcBef>
                <a:spcPts val="0"/>
              </a:spcBef>
              <a:spcAft>
                <a:spcPts val="300"/>
              </a:spcAft>
              <a:buClr>
                <a:srgbClr val="454545"/>
              </a:buClr>
              <a:buSzTx/>
              <a:buFontTx/>
              <a:buNone/>
              <a:tabLst/>
              <a:defRPr/>
            </a:pPr>
            <a:endParaRPr kumimoji="0" lang="da-DK" sz="2000" b="1" i="0" u="none" strike="noStrike" kern="1200" cap="none" spc="0" normalizeH="0" baseline="0" noProof="0">
              <a:ln>
                <a:noFill/>
              </a:ln>
              <a:solidFill>
                <a:srgbClr val="00374F"/>
              </a:solidFill>
              <a:effectLst/>
              <a:uLnTx/>
              <a:uFillTx/>
              <a:latin typeface="27 Sans DemiBold" panose="02000000000000000000" pitchFamily="50" charset="0"/>
              <a:ea typeface="+mn-ea"/>
              <a:cs typeface="+mn-cs"/>
            </a:endParaRPr>
          </a:p>
        </p:txBody>
      </p:sp>
      <p:sp>
        <p:nvSpPr>
          <p:cNvPr id="21" name="Rechteck 78">
            <a:extLst>
              <a:ext uri="{FF2B5EF4-FFF2-40B4-BE49-F238E27FC236}">
                <a16:creationId xmlns:a16="http://schemas.microsoft.com/office/drawing/2014/main" id="{7F3DDCAD-1F30-388E-89C4-A8B4FC9C69D1}"/>
              </a:ext>
            </a:extLst>
          </p:cNvPr>
          <p:cNvSpPr>
            <a:spLocks/>
          </p:cNvSpPr>
          <p:nvPr/>
        </p:nvSpPr>
        <p:spPr>
          <a:xfrm>
            <a:off x="3983355" y="3806566"/>
            <a:ext cx="2828925" cy="173680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32000" rIns="0" bIns="0" rtlCol="0" anchor="ctr"/>
          <a:lstStyle/>
          <a:p>
            <a:pPr marL="0" marR="0" lvl="0" indent="0" algn="ctr" defTabSz="914400" rtl="0" eaLnBrk="1" fontAlgn="auto" latinLnBrk="0" hangingPunct="1">
              <a:lnSpc>
                <a:spcPct val="100000"/>
              </a:lnSpc>
              <a:spcBef>
                <a:spcPts val="0"/>
              </a:spcBef>
              <a:spcAft>
                <a:spcPts val="300"/>
              </a:spcAft>
              <a:buClr>
                <a:srgbClr val="454545"/>
              </a:buClr>
              <a:buSzTx/>
              <a:buFontTx/>
              <a:buNone/>
              <a:tabLst/>
              <a:defRPr/>
            </a:pPr>
            <a:endParaRPr kumimoji="0" lang="da-DK" sz="3200" b="1" i="0" u="none" strike="noStrike" kern="1200" cap="none" spc="0" normalizeH="0" baseline="0" noProof="0">
              <a:ln>
                <a:noFill/>
              </a:ln>
              <a:solidFill>
                <a:srgbClr val="00374F"/>
              </a:solidFill>
              <a:effectLst/>
              <a:uLnTx/>
              <a:uFillTx/>
              <a:latin typeface="27 Sans DemiBold" panose="02000000000000000000" pitchFamily="50" charset="0"/>
              <a:ea typeface="+mn-ea"/>
              <a:cs typeface="+mn-cs"/>
            </a:endParaRPr>
          </a:p>
        </p:txBody>
      </p:sp>
      <p:graphicFrame>
        <p:nvGraphicFramePr>
          <p:cNvPr id="23" name="Chart 3">
            <a:extLst>
              <a:ext uri="{FF2B5EF4-FFF2-40B4-BE49-F238E27FC236}">
                <a16:creationId xmlns:a16="http://schemas.microsoft.com/office/drawing/2014/main" id="{67554949-A5F0-1265-BBF7-0075B72A5091}"/>
              </a:ext>
            </a:extLst>
          </p:cNvPr>
          <p:cNvGraphicFramePr/>
          <p:nvPr>
            <p:custDataLst>
              <p:tags r:id="rId2"/>
            </p:custDataLst>
          </p:nvPr>
        </p:nvGraphicFramePr>
        <p:xfrm>
          <a:off x="790575" y="2343150"/>
          <a:ext cx="2674938" cy="3103563"/>
        </p:xfrm>
        <a:graphic>
          <a:graphicData uri="http://schemas.openxmlformats.org/drawingml/2006/chart">
            <c:chart xmlns:c="http://schemas.openxmlformats.org/drawingml/2006/chart" xmlns:r="http://schemas.openxmlformats.org/officeDocument/2006/relationships" r:id="rId16"/>
          </a:graphicData>
        </a:graphic>
      </p:graphicFrame>
      <p:sp useBgFill="1">
        <p:nvSpPr>
          <p:cNvPr id="25" name="Kombinationstegning: figur 185">
            <a:extLst>
              <a:ext uri="{FF2B5EF4-FFF2-40B4-BE49-F238E27FC236}">
                <a16:creationId xmlns:a16="http://schemas.microsoft.com/office/drawing/2014/main" id="{1B865E12-8479-839F-0441-D8C70FD8825C}"/>
              </a:ext>
            </a:extLst>
          </p:cNvPr>
          <p:cNvSpPr/>
          <p:nvPr>
            <p:custDataLst>
              <p:tags r:id="rId3"/>
            </p:custDataLst>
          </p:nvPr>
        </p:nvSpPr>
        <p:spPr bwMode="auto">
          <a:xfrm>
            <a:off x="889000" y="4732339"/>
            <a:ext cx="2476501" cy="79375"/>
          </a:xfrm>
          <a:custGeom>
            <a:avLst/>
            <a:gdLst/>
            <a:ahLst/>
            <a:cxnLst/>
            <a:rect l="0" t="0" r="0" b="0"/>
            <a:pathLst>
              <a:path w="2476501" h="79376">
                <a:moveTo>
                  <a:pt x="0" y="22225"/>
                </a:moveTo>
                <a:lnTo>
                  <a:pt x="82550" y="0"/>
                </a:lnTo>
                <a:lnTo>
                  <a:pt x="165100" y="22225"/>
                </a:lnTo>
                <a:lnTo>
                  <a:pt x="247650" y="0"/>
                </a:lnTo>
                <a:lnTo>
                  <a:pt x="330200" y="22225"/>
                </a:lnTo>
                <a:lnTo>
                  <a:pt x="412750" y="0"/>
                </a:lnTo>
                <a:lnTo>
                  <a:pt x="495300" y="22225"/>
                </a:lnTo>
                <a:lnTo>
                  <a:pt x="577850" y="0"/>
                </a:lnTo>
                <a:lnTo>
                  <a:pt x="660400" y="22225"/>
                </a:lnTo>
                <a:lnTo>
                  <a:pt x="742950" y="0"/>
                </a:lnTo>
                <a:lnTo>
                  <a:pt x="825500" y="22225"/>
                </a:lnTo>
                <a:lnTo>
                  <a:pt x="908050" y="0"/>
                </a:lnTo>
                <a:lnTo>
                  <a:pt x="990600" y="22225"/>
                </a:lnTo>
                <a:lnTo>
                  <a:pt x="1073150" y="0"/>
                </a:lnTo>
                <a:lnTo>
                  <a:pt x="1155700" y="22225"/>
                </a:lnTo>
                <a:lnTo>
                  <a:pt x="1238250" y="0"/>
                </a:lnTo>
                <a:lnTo>
                  <a:pt x="1320800" y="22225"/>
                </a:lnTo>
                <a:lnTo>
                  <a:pt x="1403350" y="0"/>
                </a:lnTo>
                <a:lnTo>
                  <a:pt x="1485900" y="22225"/>
                </a:lnTo>
                <a:lnTo>
                  <a:pt x="1568450" y="0"/>
                </a:lnTo>
                <a:lnTo>
                  <a:pt x="1651000" y="22225"/>
                </a:lnTo>
                <a:lnTo>
                  <a:pt x="1733550" y="0"/>
                </a:lnTo>
                <a:lnTo>
                  <a:pt x="1816100" y="22225"/>
                </a:lnTo>
                <a:lnTo>
                  <a:pt x="1898650" y="0"/>
                </a:lnTo>
                <a:lnTo>
                  <a:pt x="1981200" y="22225"/>
                </a:lnTo>
                <a:lnTo>
                  <a:pt x="2063750" y="0"/>
                </a:lnTo>
                <a:lnTo>
                  <a:pt x="2146300" y="22225"/>
                </a:lnTo>
                <a:lnTo>
                  <a:pt x="2228850" y="0"/>
                </a:lnTo>
                <a:lnTo>
                  <a:pt x="2311400" y="22225"/>
                </a:lnTo>
                <a:lnTo>
                  <a:pt x="2393950" y="0"/>
                </a:lnTo>
                <a:lnTo>
                  <a:pt x="2476500" y="22225"/>
                </a:lnTo>
                <a:lnTo>
                  <a:pt x="2476500" y="79375"/>
                </a:lnTo>
                <a:lnTo>
                  <a:pt x="2393950" y="57150"/>
                </a:lnTo>
                <a:lnTo>
                  <a:pt x="2311400" y="79375"/>
                </a:lnTo>
                <a:lnTo>
                  <a:pt x="2228850" y="57150"/>
                </a:lnTo>
                <a:lnTo>
                  <a:pt x="2146300" y="79375"/>
                </a:lnTo>
                <a:lnTo>
                  <a:pt x="2063750" y="57150"/>
                </a:lnTo>
                <a:lnTo>
                  <a:pt x="1981200" y="79375"/>
                </a:lnTo>
                <a:lnTo>
                  <a:pt x="1898650" y="57150"/>
                </a:lnTo>
                <a:lnTo>
                  <a:pt x="1816100" y="79375"/>
                </a:lnTo>
                <a:lnTo>
                  <a:pt x="1733550" y="57150"/>
                </a:lnTo>
                <a:lnTo>
                  <a:pt x="1651000" y="79375"/>
                </a:lnTo>
                <a:lnTo>
                  <a:pt x="1568450" y="57150"/>
                </a:lnTo>
                <a:lnTo>
                  <a:pt x="1485900" y="79375"/>
                </a:lnTo>
                <a:lnTo>
                  <a:pt x="1403350" y="57150"/>
                </a:lnTo>
                <a:lnTo>
                  <a:pt x="1320800" y="79375"/>
                </a:lnTo>
                <a:lnTo>
                  <a:pt x="1238250" y="57150"/>
                </a:lnTo>
                <a:lnTo>
                  <a:pt x="1155700" y="79375"/>
                </a:lnTo>
                <a:lnTo>
                  <a:pt x="1073150" y="57150"/>
                </a:lnTo>
                <a:lnTo>
                  <a:pt x="990600" y="79375"/>
                </a:lnTo>
                <a:lnTo>
                  <a:pt x="908050" y="57150"/>
                </a:lnTo>
                <a:lnTo>
                  <a:pt x="825500" y="79375"/>
                </a:lnTo>
                <a:lnTo>
                  <a:pt x="742950" y="57150"/>
                </a:lnTo>
                <a:lnTo>
                  <a:pt x="660400" y="79375"/>
                </a:lnTo>
                <a:lnTo>
                  <a:pt x="577850" y="57150"/>
                </a:lnTo>
                <a:lnTo>
                  <a:pt x="495300" y="79375"/>
                </a:lnTo>
                <a:lnTo>
                  <a:pt x="412750" y="57150"/>
                </a:lnTo>
                <a:lnTo>
                  <a:pt x="330200" y="79375"/>
                </a:lnTo>
                <a:lnTo>
                  <a:pt x="247650" y="57150"/>
                </a:lnTo>
                <a:lnTo>
                  <a:pt x="165100" y="79375"/>
                </a:lnTo>
                <a:lnTo>
                  <a:pt x="82550" y="57150"/>
                </a:lnTo>
                <a:lnTo>
                  <a:pt x="0" y="79375"/>
                </a:lnTo>
                <a:close/>
              </a:path>
            </a:pathLst>
          </a:custGeom>
          <a:ln w="10795" cap="flat" cmpd="sng" algn="ctr">
            <a:noFill/>
            <a:prstDash val="solid"/>
            <a:round/>
            <a:headEnd type="none" w="med" len="med"/>
            <a:tailEnd type="none" w="med" len="med"/>
          </a:ln>
          <a:effectLst/>
          <a:extLst>
            <a:ext uri="{91240B29-F687-4F45-9708-019B960494DF}">
              <a14:hiddenLine xmlns:a14="http://schemas.microsoft.com/office/drawing/2010/main" w="10795" cap="flat" cmpd="sng" algn="ctr">
                <a:solidFill>
                  <a:schemeClr val="accent1">
                    <a:shade val="15000"/>
                  </a:schemeClr>
                </a:solidFill>
                <a:prstDash val="solid"/>
                <a:round/>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Kombinationstegning: figur 183">
            <a:extLst>
              <a:ext uri="{FF2B5EF4-FFF2-40B4-BE49-F238E27FC236}">
                <a16:creationId xmlns:a16="http://schemas.microsoft.com/office/drawing/2014/main" id="{613D1646-061E-37B3-C2EF-2AF68DF3A8F3}"/>
              </a:ext>
            </a:extLst>
          </p:cNvPr>
          <p:cNvSpPr/>
          <p:nvPr>
            <p:custDataLst>
              <p:tags r:id="rId4"/>
            </p:custDataLst>
          </p:nvPr>
        </p:nvSpPr>
        <p:spPr bwMode="auto">
          <a:xfrm>
            <a:off x="889000" y="4732339"/>
            <a:ext cx="2476501" cy="22225"/>
          </a:xfrm>
          <a:custGeom>
            <a:avLst/>
            <a:gdLst/>
            <a:ahLst/>
            <a:cxnLst/>
            <a:rect l="0" t="0" r="0" b="0"/>
            <a:pathLst>
              <a:path w="2476501" h="22226">
                <a:moveTo>
                  <a:pt x="0" y="22225"/>
                </a:moveTo>
                <a:lnTo>
                  <a:pt x="82550" y="0"/>
                </a:lnTo>
                <a:lnTo>
                  <a:pt x="165100" y="22225"/>
                </a:lnTo>
                <a:lnTo>
                  <a:pt x="247650" y="0"/>
                </a:lnTo>
                <a:lnTo>
                  <a:pt x="330200" y="22225"/>
                </a:lnTo>
                <a:lnTo>
                  <a:pt x="412750" y="0"/>
                </a:lnTo>
                <a:lnTo>
                  <a:pt x="495300" y="22225"/>
                </a:lnTo>
                <a:lnTo>
                  <a:pt x="577850" y="0"/>
                </a:lnTo>
                <a:lnTo>
                  <a:pt x="660400" y="22225"/>
                </a:lnTo>
                <a:lnTo>
                  <a:pt x="742950" y="0"/>
                </a:lnTo>
                <a:lnTo>
                  <a:pt x="825500" y="22225"/>
                </a:lnTo>
                <a:lnTo>
                  <a:pt x="908050" y="0"/>
                </a:lnTo>
                <a:lnTo>
                  <a:pt x="990600" y="22225"/>
                </a:lnTo>
                <a:lnTo>
                  <a:pt x="1073150" y="0"/>
                </a:lnTo>
                <a:lnTo>
                  <a:pt x="1155700" y="22225"/>
                </a:lnTo>
                <a:lnTo>
                  <a:pt x="1238250" y="0"/>
                </a:lnTo>
                <a:lnTo>
                  <a:pt x="1320800" y="22225"/>
                </a:lnTo>
                <a:lnTo>
                  <a:pt x="1403350" y="0"/>
                </a:lnTo>
                <a:lnTo>
                  <a:pt x="1485900" y="22225"/>
                </a:lnTo>
                <a:lnTo>
                  <a:pt x="1568450" y="0"/>
                </a:lnTo>
                <a:lnTo>
                  <a:pt x="1651000" y="22225"/>
                </a:lnTo>
                <a:lnTo>
                  <a:pt x="1733550" y="0"/>
                </a:lnTo>
                <a:lnTo>
                  <a:pt x="1816100" y="22225"/>
                </a:lnTo>
                <a:lnTo>
                  <a:pt x="1898650" y="0"/>
                </a:lnTo>
                <a:lnTo>
                  <a:pt x="1981200" y="22225"/>
                </a:lnTo>
                <a:lnTo>
                  <a:pt x="2063750" y="0"/>
                </a:lnTo>
                <a:lnTo>
                  <a:pt x="2146300" y="22225"/>
                </a:lnTo>
                <a:lnTo>
                  <a:pt x="2228850" y="0"/>
                </a:lnTo>
                <a:lnTo>
                  <a:pt x="2311400" y="22225"/>
                </a:lnTo>
                <a:lnTo>
                  <a:pt x="2393950" y="0"/>
                </a:lnTo>
                <a:lnTo>
                  <a:pt x="2476500" y="22225"/>
                </a:lnTo>
              </a:path>
            </a:pathLst>
          </a:custGeom>
          <a:noFill/>
          <a:ln w="952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29" name="Kombinationstegning: figur 184">
            <a:extLst>
              <a:ext uri="{FF2B5EF4-FFF2-40B4-BE49-F238E27FC236}">
                <a16:creationId xmlns:a16="http://schemas.microsoft.com/office/drawing/2014/main" id="{C07E9487-D8B5-36F3-DEF8-1D7CE5FAE12C}"/>
              </a:ext>
            </a:extLst>
          </p:cNvPr>
          <p:cNvSpPr/>
          <p:nvPr>
            <p:custDataLst>
              <p:tags r:id="rId5"/>
            </p:custDataLst>
          </p:nvPr>
        </p:nvSpPr>
        <p:spPr bwMode="auto">
          <a:xfrm>
            <a:off x="889000" y="4789489"/>
            <a:ext cx="2476501" cy="22225"/>
          </a:xfrm>
          <a:custGeom>
            <a:avLst/>
            <a:gdLst/>
            <a:ahLst/>
            <a:cxnLst/>
            <a:rect l="0" t="0" r="0" b="0"/>
            <a:pathLst>
              <a:path w="2476501" h="22226">
                <a:moveTo>
                  <a:pt x="0" y="22225"/>
                </a:moveTo>
                <a:lnTo>
                  <a:pt x="82550" y="0"/>
                </a:lnTo>
                <a:lnTo>
                  <a:pt x="165100" y="22225"/>
                </a:lnTo>
                <a:lnTo>
                  <a:pt x="247650" y="0"/>
                </a:lnTo>
                <a:lnTo>
                  <a:pt x="330200" y="22225"/>
                </a:lnTo>
                <a:lnTo>
                  <a:pt x="412750" y="0"/>
                </a:lnTo>
                <a:lnTo>
                  <a:pt x="495300" y="22225"/>
                </a:lnTo>
                <a:lnTo>
                  <a:pt x="577850" y="0"/>
                </a:lnTo>
                <a:lnTo>
                  <a:pt x="660400" y="22225"/>
                </a:lnTo>
                <a:lnTo>
                  <a:pt x="742950" y="0"/>
                </a:lnTo>
                <a:lnTo>
                  <a:pt x="825500" y="22225"/>
                </a:lnTo>
                <a:lnTo>
                  <a:pt x="908050" y="0"/>
                </a:lnTo>
                <a:lnTo>
                  <a:pt x="990600" y="22225"/>
                </a:lnTo>
                <a:lnTo>
                  <a:pt x="1073150" y="0"/>
                </a:lnTo>
                <a:lnTo>
                  <a:pt x="1155700" y="22225"/>
                </a:lnTo>
                <a:lnTo>
                  <a:pt x="1238250" y="0"/>
                </a:lnTo>
                <a:lnTo>
                  <a:pt x="1320800" y="22225"/>
                </a:lnTo>
                <a:lnTo>
                  <a:pt x="1403350" y="0"/>
                </a:lnTo>
                <a:lnTo>
                  <a:pt x="1485900" y="22225"/>
                </a:lnTo>
                <a:lnTo>
                  <a:pt x="1568450" y="0"/>
                </a:lnTo>
                <a:lnTo>
                  <a:pt x="1651000" y="22225"/>
                </a:lnTo>
                <a:lnTo>
                  <a:pt x="1733550" y="0"/>
                </a:lnTo>
                <a:lnTo>
                  <a:pt x="1816100" y="22225"/>
                </a:lnTo>
                <a:lnTo>
                  <a:pt x="1898650" y="0"/>
                </a:lnTo>
                <a:lnTo>
                  <a:pt x="1981200" y="22225"/>
                </a:lnTo>
                <a:lnTo>
                  <a:pt x="2063750" y="0"/>
                </a:lnTo>
                <a:lnTo>
                  <a:pt x="2146300" y="22225"/>
                </a:lnTo>
                <a:lnTo>
                  <a:pt x="2228850" y="0"/>
                </a:lnTo>
                <a:lnTo>
                  <a:pt x="2311400" y="22225"/>
                </a:lnTo>
                <a:lnTo>
                  <a:pt x="2393950" y="0"/>
                </a:lnTo>
                <a:lnTo>
                  <a:pt x="2476500" y="22225"/>
                </a:lnTo>
              </a:path>
            </a:pathLst>
          </a:custGeom>
          <a:noFill/>
          <a:ln w="952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32" name="Pladsholder til tekst 2">
            <a:extLst>
              <a:ext uri="{FF2B5EF4-FFF2-40B4-BE49-F238E27FC236}">
                <a16:creationId xmlns:a16="http://schemas.microsoft.com/office/drawing/2014/main" id="{3E0B1FD4-5EEF-59EA-3DA0-FFE1CB02BC6F}"/>
              </a:ext>
            </a:extLst>
          </p:cNvPr>
          <p:cNvSpPr>
            <a:spLocks noGrp="1"/>
          </p:cNvSpPr>
          <p:nvPr>
            <p:custDataLst>
              <p:tags r:id="rId6"/>
            </p:custDataLst>
          </p:nvPr>
        </p:nvSpPr>
        <p:spPr bwMode="auto">
          <a:xfrm>
            <a:off x="1138238" y="5407025"/>
            <a:ext cx="3048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42900" indent="-342900" algn="l" defTabSz="914400" rtl="0" eaLnBrk="1" latinLnBrk="0" hangingPunct="1">
              <a:lnSpc>
                <a:spcPct val="90000"/>
              </a:lnSpc>
              <a:spcBef>
                <a:spcPts val="1000"/>
              </a:spcBef>
              <a:buClr>
                <a:schemeClr val="tx1"/>
              </a:buClr>
              <a:buFont typeface="Arial" panose="020B0604020202020204" pitchFamily="34" charset="0"/>
              <a:buChar char="•"/>
              <a:defRPr sz="2000" kern="1200">
                <a:solidFill>
                  <a:schemeClr val="accent1"/>
                </a:solidFill>
                <a:latin typeface="+mj-lt"/>
                <a:ea typeface="+mn-ea"/>
                <a:cs typeface="+mn-cs"/>
              </a:defRPr>
            </a:lvl1pPr>
            <a:lvl2pPr marL="742950" indent="-28575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accent1"/>
                </a:solidFill>
                <a:latin typeface="+mj-lt"/>
                <a:ea typeface="+mn-ea"/>
                <a:cs typeface="+mn-cs"/>
              </a:defRPr>
            </a:lvl2pPr>
            <a:lvl3pPr marL="1200150" indent="-2857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accent1"/>
                </a:solidFill>
                <a:latin typeface="+mj-lt"/>
                <a:ea typeface="+mn-ea"/>
                <a:cs typeface="+mn-cs"/>
              </a:defRPr>
            </a:lvl3pPr>
            <a:lvl4pPr marL="1657350" indent="-2857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accent1"/>
                </a:solidFill>
                <a:latin typeface="+mj-lt"/>
                <a:ea typeface="+mn-ea"/>
                <a:cs typeface="+mn-cs"/>
              </a:defRPr>
            </a:lvl4pPr>
            <a:lvl5pPr marL="2114550" indent="-2857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65AF675-9C7F-4354-B91D-B9F4DA0545F7}" type="datetime'''''''''''''''2''''''''''''''''''''''''''''02''3'''">
              <a:rPr lang="da-DK" altLang="en-US" sz="1000" b="1" smtClean="0"/>
              <a:pPr marL="0" lvl="0" indent="0" algn="ctr">
                <a:spcBef>
                  <a:spcPct val="0"/>
                </a:spcBef>
                <a:spcAft>
                  <a:spcPct val="0"/>
                </a:spcAft>
                <a:buNone/>
              </a:pPr>
              <a:t>2023</a:t>
            </a:fld>
            <a:endParaRPr lang="da-DK" sz="1000" b="1"/>
          </a:p>
        </p:txBody>
      </p:sp>
      <p:sp>
        <p:nvSpPr>
          <p:cNvPr id="34" name="Pladsholder til tekst 2">
            <a:extLst>
              <a:ext uri="{FF2B5EF4-FFF2-40B4-BE49-F238E27FC236}">
                <a16:creationId xmlns:a16="http://schemas.microsoft.com/office/drawing/2014/main" id="{DA3A429C-0745-17CB-5D46-0CB53724D689}"/>
              </a:ext>
            </a:extLst>
          </p:cNvPr>
          <p:cNvSpPr>
            <a:spLocks noGrp="1"/>
          </p:cNvSpPr>
          <p:nvPr>
            <p:custDataLst>
              <p:tags r:id="rId7"/>
            </p:custDataLst>
          </p:nvPr>
        </p:nvSpPr>
        <p:spPr bwMode="auto">
          <a:xfrm>
            <a:off x="1974850" y="5407025"/>
            <a:ext cx="3048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42900" indent="-342900" algn="l" defTabSz="914400" rtl="0" eaLnBrk="1" latinLnBrk="0" hangingPunct="1">
              <a:lnSpc>
                <a:spcPct val="90000"/>
              </a:lnSpc>
              <a:spcBef>
                <a:spcPts val="1000"/>
              </a:spcBef>
              <a:buClr>
                <a:schemeClr val="tx1"/>
              </a:buClr>
              <a:buFont typeface="Arial" panose="020B0604020202020204" pitchFamily="34" charset="0"/>
              <a:buChar char="•"/>
              <a:defRPr sz="2000" kern="1200">
                <a:solidFill>
                  <a:schemeClr val="accent1"/>
                </a:solidFill>
                <a:latin typeface="+mj-lt"/>
                <a:ea typeface="+mn-ea"/>
                <a:cs typeface="+mn-cs"/>
              </a:defRPr>
            </a:lvl1pPr>
            <a:lvl2pPr marL="742950" indent="-28575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accent1"/>
                </a:solidFill>
                <a:latin typeface="+mj-lt"/>
                <a:ea typeface="+mn-ea"/>
                <a:cs typeface="+mn-cs"/>
              </a:defRPr>
            </a:lvl2pPr>
            <a:lvl3pPr marL="1200150" indent="-2857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accent1"/>
                </a:solidFill>
                <a:latin typeface="+mj-lt"/>
                <a:ea typeface="+mn-ea"/>
                <a:cs typeface="+mn-cs"/>
              </a:defRPr>
            </a:lvl3pPr>
            <a:lvl4pPr marL="1657350" indent="-2857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accent1"/>
                </a:solidFill>
                <a:latin typeface="+mj-lt"/>
                <a:ea typeface="+mn-ea"/>
                <a:cs typeface="+mn-cs"/>
              </a:defRPr>
            </a:lvl4pPr>
            <a:lvl5pPr marL="2114550" indent="-2857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6EA4B4F-7DB6-4DAD-A159-7BB56A11ABBB}" type="datetime'''''''''''''''''''''2''''''''''''''02''''''''''''''4'''">
              <a:rPr lang="da-DK" altLang="en-US" sz="1000" b="1" smtClean="0"/>
              <a:pPr marL="0" lvl="0" indent="0" algn="ctr">
                <a:spcBef>
                  <a:spcPct val="0"/>
                </a:spcBef>
                <a:spcAft>
                  <a:spcPct val="0"/>
                </a:spcAft>
                <a:buNone/>
              </a:pPr>
              <a:t>2024</a:t>
            </a:fld>
            <a:endParaRPr lang="da-DK" sz="1000" b="1"/>
          </a:p>
        </p:txBody>
      </p:sp>
      <p:sp>
        <p:nvSpPr>
          <p:cNvPr id="36" name="Pladsholder til tekst 2">
            <a:extLst>
              <a:ext uri="{FF2B5EF4-FFF2-40B4-BE49-F238E27FC236}">
                <a16:creationId xmlns:a16="http://schemas.microsoft.com/office/drawing/2014/main" id="{E21FE258-D5D7-BC7B-2B1D-BC76D563398F}"/>
              </a:ext>
            </a:extLst>
          </p:cNvPr>
          <p:cNvSpPr>
            <a:spLocks noGrp="1"/>
          </p:cNvSpPr>
          <p:nvPr>
            <p:custDataLst>
              <p:tags r:id="rId8"/>
            </p:custDataLst>
          </p:nvPr>
        </p:nvSpPr>
        <p:spPr bwMode="auto">
          <a:xfrm>
            <a:off x="2811463" y="5407025"/>
            <a:ext cx="3048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42900" indent="-342900" algn="l" defTabSz="914400" rtl="0" eaLnBrk="1" latinLnBrk="0" hangingPunct="1">
              <a:lnSpc>
                <a:spcPct val="90000"/>
              </a:lnSpc>
              <a:spcBef>
                <a:spcPts val="1000"/>
              </a:spcBef>
              <a:buClr>
                <a:schemeClr val="tx1"/>
              </a:buClr>
              <a:buFont typeface="Arial" panose="020B0604020202020204" pitchFamily="34" charset="0"/>
              <a:buChar char="•"/>
              <a:defRPr sz="2000" kern="1200">
                <a:solidFill>
                  <a:schemeClr val="accent1"/>
                </a:solidFill>
                <a:latin typeface="+mj-lt"/>
                <a:ea typeface="+mn-ea"/>
                <a:cs typeface="+mn-cs"/>
              </a:defRPr>
            </a:lvl1pPr>
            <a:lvl2pPr marL="742950" indent="-28575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accent1"/>
                </a:solidFill>
                <a:latin typeface="+mj-lt"/>
                <a:ea typeface="+mn-ea"/>
                <a:cs typeface="+mn-cs"/>
              </a:defRPr>
            </a:lvl2pPr>
            <a:lvl3pPr marL="1200150" indent="-2857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accent1"/>
                </a:solidFill>
                <a:latin typeface="+mj-lt"/>
                <a:ea typeface="+mn-ea"/>
                <a:cs typeface="+mn-cs"/>
              </a:defRPr>
            </a:lvl3pPr>
            <a:lvl4pPr marL="1657350" indent="-2857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accent1"/>
                </a:solidFill>
                <a:latin typeface="+mj-lt"/>
                <a:ea typeface="+mn-ea"/>
                <a:cs typeface="+mn-cs"/>
              </a:defRPr>
            </a:lvl4pPr>
            <a:lvl5pPr marL="2114550" indent="-2857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AFAAD63-267E-491B-B341-FC7A4876DD5D}" type="datetime'''''''''''''''''''''''2''''''''0''''''''''2''''''5'''''">
              <a:rPr lang="da-DK" altLang="en-US" sz="1000" b="1" smtClean="0"/>
              <a:pPr marL="0" lvl="0" indent="0" algn="ctr">
                <a:spcBef>
                  <a:spcPct val="0"/>
                </a:spcBef>
                <a:spcAft>
                  <a:spcPct val="0"/>
                </a:spcAft>
                <a:buNone/>
              </a:pPr>
              <a:t>2025</a:t>
            </a:fld>
            <a:endParaRPr lang="da-DK" sz="1000" b="1"/>
          </a:p>
        </p:txBody>
      </p:sp>
      <p:sp>
        <p:nvSpPr>
          <p:cNvPr id="38" name="Pladsholder til tekst 2">
            <a:extLst>
              <a:ext uri="{FF2B5EF4-FFF2-40B4-BE49-F238E27FC236}">
                <a16:creationId xmlns:a16="http://schemas.microsoft.com/office/drawing/2014/main" id="{E3DF0AF1-F14C-046B-1A2D-968F0D85E812}"/>
              </a:ext>
            </a:extLst>
          </p:cNvPr>
          <p:cNvSpPr>
            <a:spLocks noGrp="1"/>
          </p:cNvSpPr>
          <p:nvPr>
            <p:custDataLst>
              <p:tags r:id="rId9"/>
            </p:custDataLst>
          </p:nvPr>
        </p:nvSpPr>
        <p:spPr bwMode="gray">
          <a:xfrm>
            <a:off x="1111250" y="4016375"/>
            <a:ext cx="3587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342900" indent="-342900" algn="l" defTabSz="914400" rtl="0" eaLnBrk="1" latinLnBrk="0" hangingPunct="1">
              <a:lnSpc>
                <a:spcPct val="90000"/>
              </a:lnSpc>
              <a:spcBef>
                <a:spcPts val="1000"/>
              </a:spcBef>
              <a:buClr>
                <a:schemeClr val="tx1"/>
              </a:buClr>
              <a:buFont typeface="Arial" panose="020B0604020202020204" pitchFamily="34" charset="0"/>
              <a:buChar char="•"/>
              <a:defRPr sz="2000" kern="1200">
                <a:solidFill>
                  <a:schemeClr val="accent1"/>
                </a:solidFill>
                <a:latin typeface="+mj-lt"/>
                <a:ea typeface="+mn-ea"/>
                <a:cs typeface="+mn-cs"/>
              </a:defRPr>
            </a:lvl1pPr>
            <a:lvl2pPr marL="742950" indent="-28575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accent1"/>
                </a:solidFill>
                <a:latin typeface="+mj-lt"/>
                <a:ea typeface="+mn-ea"/>
                <a:cs typeface="+mn-cs"/>
              </a:defRPr>
            </a:lvl2pPr>
            <a:lvl3pPr marL="1200150" indent="-2857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accent1"/>
                </a:solidFill>
                <a:latin typeface="+mj-lt"/>
                <a:ea typeface="+mn-ea"/>
                <a:cs typeface="+mn-cs"/>
              </a:defRPr>
            </a:lvl3pPr>
            <a:lvl4pPr marL="1657350" indent="-2857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accent1"/>
                </a:solidFill>
                <a:latin typeface="+mj-lt"/>
                <a:ea typeface="+mn-ea"/>
                <a:cs typeface="+mn-cs"/>
              </a:defRPr>
            </a:lvl4pPr>
            <a:lvl5pPr marL="2114550" indent="-2857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E099337-BB5D-4CAA-B7E6-D8B7C3886F76}" type="datetime'''''''''''''''''''8''''''''''8,''''7''8'''''''''''''">
              <a:rPr lang="da-DK" altLang="en-US" sz="1000" b="1" smtClean="0"/>
              <a:pPr marL="0" lvl="0" indent="0" algn="ctr">
                <a:spcBef>
                  <a:spcPct val="0"/>
                </a:spcBef>
                <a:spcAft>
                  <a:spcPct val="0"/>
                </a:spcAft>
                <a:buNone/>
              </a:pPr>
              <a:t>88,78</a:t>
            </a:fld>
            <a:endParaRPr lang="da-DK" sz="1000" b="1"/>
          </a:p>
        </p:txBody>
      </p:sp>
      <p:sp>
        <p:nvSpPr>
          <p:cNvPr id="40" name="Pladsholder til tekst 2">
            <a:extLst>
              <a:ext uri="{FF2B5EF4-FFF2-40B4-BE49-F238E27FC236}">
                <a16:creationId xmlns:a16="http://schemas.microsoft.com/office/drawing/2014/main" id="{C9CC13A0-91BC-81A9-9C2E-889DA137E203}"/>
              </a:ext>
            </a:extLst>
          </p:cNvPr>
          <p:cNvSpPr>
            <a:spLocks noGrp="1"/>
          </p:cNvSpPr>
          <p:nvPr>
            <p:custDataLst>
              <p:tags r:id="rId10"/>
            </p:custDataLst>
          </p:nvPr>
        </p:nvSpPr>
        <p:spPr bwMode="gray">
          <a:xfrm>
            <a:off x="1947863" y="2992438"/>
            <a:ext cx="3587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342900" indent="-342900" algn="l" defTabSz="914400" rtl="0" eaLnBrk="1" latinLnBrk="0" hangingPunct="1">
              <a:lnSpc>
                <a:spcPct val="90000"/>
              </a:lnSpc>
              <a:spcBef>
                <a:spcPts val="1000"/>
              </a:spcBef>
              <a:buClr>
                <a:schemeClr val="tx1"/>
              </a:buClr>
              <a:buFont typeface="Arial" panose="020B0604020202020204" pitchFamily="34" charset="0"/>
              <a:buChar char="•"/>
              <a:defRPr sz="2000" kern="1200">
                <a:solidFill>
                  <a:schemeClr val="accent1"/>
                </a:solidFill>
                <a:latin typeface="+mj-lt"/>
                <a:ea typeface="+mn-ea"/>
                <a:cs typeface="+mn-cs"/>
              </a:defRPr>
            </a:lvl1pPr>
            <a:lvl2pPr marL="742950" indent="-28575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accent1"/>
                </a:solidFill>
                <a:latin typeface="+mj-lt"/>
                <a:ea typeface="+mn-ea"/>
                <a:cs typeface="+mn-cs"/>
              </a:defRPr>
            </a:lvl2pPr>
            <a:lvl3pPr marL="1200150" indent="-2857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accent1"/>
                </a:solidFill>
                <a:latin typeface="+mj-lt"/>
                <a:ea typeface="+mn-ea"/>
                <a:cs typeface="+mn-cs"/>
              </a:defRPr>
            </a:lvl3pPr>
            <a:lvl4pPr marL="1657350" indent="-2857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accent1"/>
                </a:solidFill>
                <a:latin typeface="+mj-lt"/>
                <a:ea typeface="+mn-ea"/>
                <a:cs typeface="+mn-cs"/>
              </a:defRPr>
            </a:lvl4pPr>
            <a:lvl5pPr marL="2114550" indent="-2857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D064422-C7A5-403F-8AFA-70370512E7E3}" type="datetime'''''''''''''''''''8''''''''''''''9'''''''''''',''''''''23'">
              <a:rPr lang="da-DK" altLang="en-US" sz="1000" b="1" smtClean="0"/>
              <a:pPr marL="0" lvl="0" indent="0" algn="ctr">
                <a:spcBef>
                  <a:spcPct val="0"/>
                </a:spcBef>
                <a:spcAft>
                  <a:spcPct val="0"/>
                </a:spcAft>
                <a:buNone/>
              </a:pPr>
              <a:t>89,23</a:t>
            </a:fld>
            <a:endParaRPr lang="da-DK" sz="1000" b="1"/>
          </a:p>
        </p:txBody>
      </p:sp>
      <p:sp>
        <p:nvSpPr>
          <p:cNvPr id="42" name="Pladsholder til tekst 2">
            <a:extLst>
              <a:ext uri="{FF2B5EF4-FFF2-40B4-BE49-F238E27FC236}">
                <a16:creationId xmlns:a16="http://schemas.microsoft.com/office/drawing/2014/main" id="{01BB06B6-6D05-CC79-D58A-97B714BC22A5}"/>
              </a:ext>
            </a:extLst>
          </p:cNvPr>
          <p:cNvSpPr>
            <a:spLocks noGrp="1"/>
          </p:cNvSpPr>
          <p:nvPr>
            <p:custDataLst>
              <p:tags r:id="rId11"/>
            </p:custDataLst>
          </p:nvPr>
        </p:nvSpPr>
        <p:spPr bwMode="gray">
          <a:xfrm>
            <a:off x="2784475" y="2263775"/>
            <a:ext cx="3587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342900" indent="-342900" algn="l" defTabSz="914400" rtl="0" eaLnBrk="1" latinLnBrk="0" hangingPunct="1">
              <a:lnSpc>
                <a:spcPct val="90000"/>
              </a:lnSpc>
              <a:spcBef>
                <a:spcPts val="1000"/>
              </a:spcBef>
              <a:buClr>
                <a:schemeClr val="tx1"/>
              </a:buClr>
              <a:buFont typeface="Arial" panose="020B0604020202020204" pitchFamily="34" charset="0"/>
              <a:buChar char="•"/>
              <a:defRPr sz="2000" kern="1200">
                <a:solidFill>
                  <a:schemeClr val="accent1"/>
                </a:solidFill>
                <a:latin typeface="+mj-lt"/>
                <a:ea typeface="+mn-ea"/>
                <a:cs typeface="+mn-cs"/>
              </a:defRPr>
            </a:lvl1pPr>
            <a:lvl2pPr marL="742950" indent="-28575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accent1"/>
                </a:solidFill>
                <a:latin typeface="+mj-lt"/>
                <a:ea typeface="+mn-ea"/>
                <a:cs typeface="+mn-cs"/>
              </a:defRPr>
            </a:lvl2pPr>
            <a:lvl3pPr marL="1200150" indent="-2857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accent1"/>
                </a:solidFill>
                <a:latin typeface="+mj-lt"/>
                <a:ea typeface="+mn-ea"/>
                <a:cs typeface="+mn-cs"/>
              </a:defRPr>
            </a:lvl3pPr>
            <a:lvl4pPr marL="1657350" indent="-2857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accent1"/>
                </a:solidFill>
                <a:latin typeface="+mj-lt"/>
                <a:ea typeface="+mn-ea"/>
                <a:cs typeface="+mn-cs"/>
              </a:defRPr>
            </a:lvl4pPr>
            <a:lvl5pPr marL="2114550" indent="-2857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B177DC8-C811-4348-A64E-2CE8EFFC0D76}" type="datetime'''''''''''8''9'',''''''''5''''''''''''''''''''''''5'''''">
              <a:rPr lang="da-DK" altLang="en-US" sz="1000" b="1" smtClean="0"/>
              <a:pPr marL="0" lvl="0" indent="0" algn="ctr">
                <a:spcBef>
                  <a:spcPct val="0"/>
                </a:spcBef>
                <a:spcAft>
                  <a:spcPct val="0"/>
                </a:spcAft>
                <a:buNone/>
              </a:pPr>
              <a:t>89,55</a:t>
            </a:fld>
            <a:endParaRPr lang="da-DK" sz="1000" b="1"/>
          </a:p>
        </p:txBody>
      </p:sp>
      <p:sp>
        <p:nvSpPr>
          <p:cNvPr id="44" name="Tekstfelt 204">
            <a:extLst>
              <a:ext uri="{FF2B5EF4-FFF2-40B4-BE49-F238E27FC236}">
                <a16:creationId xmlns:a16="http://schemas.microsoft.com/office/drawing/2014/main" id="{5B8854B8-8697-BB99-037E-4089825DBE1A}"/>
              </a:ext>
            </a:extLst>
          </p:cNvPr>
          <p:cNvSpPr txBox="1"/>
          <p:nvPr/>
        </p:nvSpPr>
        <p:spPr>
          <a:xfrm>
            <a:off x="3983355" y="1998375"/>
            <a:ext cx="2828925" cy="684000"/>
          </a:xfrm>
          <a:prstGeom prst="rect">
            <a:avLst/>
          </a:prstGeom>
          <a:noFill/>
        </p:spPr>
        <p:txBody>
          <a:bodyPr wrap="square" rtlCol="0">
            <a:spAutoFit/>
          </a:bodyPr>
          <a:lstStyle/>
          <a:p>
            <a:pPr algn="ctr"/>
            <a:r>
              <a:rPr lang="da-DK" sz="3600">
                <a:solidFill>
                  <a:schemeClr val="accent1"/>
                </a:solidFill>
                <a:latin typeface="27 Sans DemiBold" panose="02000000000000000000" pitchFamily="50" charset="0"/>
              </a:rPr>
              <a:t> &lt; 24 timer</a:t>
            </a:r>
          </a:p>
        </p:txBody>
      </p:sp>
      <p:sp>
        <p:nvSpPr>
          <p:cNvPr id="46" name="Tekstfelt 205">
            <a:extLst>
              <a:ext uri="{FF2B5EF4-FFF2-40B4-BE49-F238E27FC236}">
                <a16:creationId xmlns:a16="http://schemas.microsoft.com/office/drawing/2014/main" id="{D1A67E42-F3BA-C126-943D-FAA362E5C360}"/>
              </a:ext>
            </a:extLst>
          </p:cNvPr>
          <p:cNvSpPr txBox="1"/>
          <p:nvPr/>
        </p:nvSpPr>
        <p:spPr>
          <a:xfrm>
            <a:off x="3983355" y="3951485"/>
            <a:ext cx="2828925" cy="646331"/>
          </a:xfrm>
          <a:prstGeom prst="rect">
            <a:avLst/>
          </a:prstGeom>
          <a:noFill/>
        </p:spPr>
        <p:txBody>
          <a:bodyPr wrap="square" rtlCol="0">
            <a:spAutoFit/>
          </a:bodyPr>
          <a:lstStyle/>
          <a:p>
            <a:pPr algn="ctr"/>
            <a:r>
              <a:rPr lang="da-DK" sz="3600">
                <a:solidFill>
                  <a:schemeClr val="accent1"/>
                </a:solidFill>
                <a:latin typeface="27 Sans DemiBold" panose="02000000000000000000" pitchFamily="50" charset="0"/>
              </a:rPr>
              <a:t>48 %</a:t>
            </a:r>
          </a:p>
        </p:txBody>
      </p:sp>
      <p:sp>
        <p:nvSpPr>
          <p:cNvPr id="48" name="Tekstfelt 206">
            <a:extLst>
              <a:ext uri="{FF2B5EF4-FFF2-40B4-BE49-F238E27FC236}">
                <a16:creationId xmlns:a16="http://schemas.microsoft.com/office/drawing/2014/main" id="{90A58EDF-380A-ACA7-3873-9A689784605D}"/>
              </a:ext>
            </a:extLst>
          </p:cNvPr>
          <p:cNvSpPr txBox="1"/>
          <p:nvPr/>
        </p:nvSpPr>
        <p:spPr>
          <a:xfrm>
            <a:off x="3983355" y="2682375"/>
            <a:ext cx="2828925" cy="738664"/>
          </a:xfrm>
          <a:prstGeom prst="rect">
            <a:avLst/>
          </a:prstGeom>
          <a:noFill/>
        </p:spPr>
        <p:txBody>
          <a:bodyPr wrap="square" rtlCol="0">
            <a:spAutoFit/>
          </a:bodyPr>
          <a:lstStyle/>
          <a:p>
            <a:pPr algn="ctr"/>
            <a:r>
              <a:rPr lang="da-DK" sz="1400">
                <a:solidFill>
                  <a:schemeClr val="accent1"/>
                </a:solidFill>
                <a:latin typeface="+mj-lt"/>
              </a:rPr>
              <a:t>Nye skader bliver </a:t>
            </a:r>
          </a:p>
          <a:p>
            <a:pPr algn="ctr"/>
            <a:r>
              <a:rPr lang="da-DK" sz="1400">
                <a:solidFill>
                  <a:schemeClr val="accent1"/>
                </a:solidFill>
                <a:latin typeface="+mj-lt"/>
              </a:rPr>
              <a:t>behandlet indenfor </a:t>
            </a:r>
          </a:p>
          <a:p>
            <a:pPr algn="ctr"/>
            <a:r>
              <a:rPr lang="da-DK" sz="1400">
                <a:solidFill>
                  <a:schemeClr val="accent1"/>
                </a:solidFill>
                <a:latin typeface="+mj-lt"/>
              </a:rPr>
              <a:t>24 timer fra anmeldelse</a:t>
            </a:r>
          </a:p>
        </p:txBody>
      </p:sp>
      <p:sp>
        <p:nvSpPr>
          <p:cNvPr id="50" name="Tekstfelt 207">
            <a:extLst>
              <a:ext uri="{FF2B5EF4-FFF2-40B4-BE49-F238E27FC236}">
                <a16:creationId xmlns:a16="http://schemas.microsoft.com/office/drawing/2014/main" id="{D288FF7F-6D3C-DCF6-FE7B-3D110FF57BA4}"/>
              </a:ext>
            </a:extLst>
          </p:cNvPr>
          <p:cNvSpPr txBox="1"/>
          <p:nvPr/>
        </p:nvSpPr>
        <p:spPr>
          <a:xfrm>
            <a:off x="3983355" y="4594790"/>
            <a:ext cx="2828925" cy="738664"/>
          </a:xfrm>
          <a:prstGeom prst="rect">
            <a:avLst/>
          </a:prstGeom>
          <a:noFill/>
        </p:spPr>
        <p:txBody>
          <a:bodyPr wrap="square" rtlCol="0">
            <a:spAutoFit/>
          </a:bodyPr>
          <a:lstStyle/>
          <a:p>
            <a:pPr algn="ctr"/>
            <a:r>
              <a:rPr lang="da-DK" sz="1400">
                <a:solidFill>
                  <a:schemeClr val="accent1"/>
                </a:solidFill>
                <a:latin typeface="+mj-lt"/>
              </a:rPr>
              <a:t>48 % af alle nye skader bliver behandlet automatisk af vores avancerede skadesystem </a:t>
            </a:r>
          </a:p>
        </p:txBody>
      </p:sp>
      <p:sp>
        <p:nvSpPr>
          <p:cNvPr id="52" name="Rektangel 213">
            <a:extLst>
              <a:ext uri="{FF2B5EF4-FFF2-40B4-BE49-F238E27FC236}">
                <a16:creationId xmlns:a16="http://schemas.microsoft.com/office/drawing/2014/main" id="{8DCFF466-9E9C-6255-9C7C-1190FE850117}"/>
              </a:ext>
            </a:extLst>
          </p:cNvPr>
          <p:cNvSpPr/>
          <p:nvPr/>
        </p:nvSpPr>
        <p:spPr>
          <a:xfrm>
            <a:off x="7406042" y="2785241"/>
            <a:ext cx="1991765" cy="3076356"/>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a-DK">
                <a:solidFill>
                  <a:schemeClr val="accent1"/>
                </a:solidFill>
                <a:latin typeface="27 Sans DemiBold" panose="02000000000000000000" pitchFamily="50" charset="0"/>
              </a:rPr>
              <a:t>Nærvær</a:t>
            </a:r>
          </a:p>
          <a:p>
            <a:pPr algn="ctr"/>
            <a:endParaRPr lang="da-DK" sz="800">
              <a:solidFill>
                <a:schemeClr val="accent1"/>
              </a:solidFill>
              <a:latin typeface="27 Sans DemiBold" panose="02000000000000000000" pitchFamily="50" charset="0"/>
            </a:endParaRPr>
          </a:p>
          <a:p>
            <a:pPr algn="ctr"/>
            <a:r>
              <a:rPr lang="da-DK" sz="1400">
                <a:solidFill>
                  <a:schemeClr val="accent1"/>
                </a:solidFill>
                <a:latin typeface="+mj-lt"/>
              </a:rPr>
              <a:t>I skadeafdelingen tager vi hånd om din skade of målretter skadebehandlingen efter kundens behov</a:t>
            </a:r>
          </a:p>
        </p:txBody>
      </p:sp>
      <p:sp>
        <p:nvSpPr>
          <p:cNvPr id="54" name="Rektangel 214">
            <a:extLst>
              <a:ext uri="{FF2B5EF4-FFF2-40B4-BE49-F238E27FC236}">
                <a16:creationId xmlns:a16="http://schemas.microsoft.com/office/drawing/2014/main" id="{C85FBCF7-3F5F-D9B3-5D9C-5C484B1BF5CA}"/>
              </a:ext>
            </a:extLst>
          </p:cNvPr>
          <p:cNvSpPr/>
          <p:nvPr/>
        </p:nvSpPr>
        <p:spPr>
          <a:xfrm>
            <a:off x="9620112" y="2785241"/>
            <a:ext cx="1991765" cy="1404000"/>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a-DK">
                <a:solidFill>
                  <a:schemeClr val="accent1"/>
                </a:solidFill>
                <a:latin typeface="27 Sans DemiBold" panose="02000000000000000000" pitchFamily="50" charset="0"/>
              </a:rPr>
              <a:t>Ordentlighed</a:t>
            </a:r>
          </a:p>
          <a:p>
            <a:pPr algn="ctr"/>
            <a:endParaRPr lang="da-DK" sz="800">
              <a:solidFill>
                <a:schemeClr val="accent1"/>
              </a:solidFill>
              <a:latin typeface="27 Sans DemiBold" panose="02000000000000000000" pitchFamily="50" charset="0"/>
            </a:endParaRPr>
          </a:p>
          <a:p>
            <a:pPr algn="ctr"/>
            <a:r>
              <a:rPr lang="da-DK" sz="1400">
                <a:solidFill>
                  <a:schemeClr val="accent1"/>
                </a:solidFill>
                <a:latin typeface="+mj-lt"/>
              </a:rPr>
              <a:t>Korrekt og ordentlig skadebehandling sikrer en høj kundetilfredshed</a:t>
            </a:r>
          </a:p>
        </p:txBody>
      </p:sp>
      <p:sp>
        <p:nvSpPr>
          <p:cNvPr id="56" name="Rektangel 215">
            <a:extLst>
              <a:ext uri="{FF2B5EF4-FFF2-40B4-BE49-F238E27FC236}">
                <a16:creationId xmlns:a16="http://schemas.microsoft.com/office/drawing/2014/main" id="{D0631970-F9C0-9C77-3923-90622A552FD4}"/>
              </a:ext>
            </a:extLst>
          </p:cNvPr>
          <p:cNvSpPr/>
          <p:nvPr/>
        </p:nvSpPr>
        <p:spPr>
          <a:xfrm>
            <a:off x="9637899" y="4457597"/>
            <a:ext cx="1991765" cy="1404000"/>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a-DK">
                <a:solidFill>
                  <a:schemeClr val="accent1"/>
                </a:solidFill>
                <a:latin typeface="27 Sans DemiBold" panose="02000000000000000000" pitchFamily="50" charset="0"/>
              </a:rPr>
              <a:t>Enkelthed</a:t>
            </a:r>
          </a:p>
          <a:p>
            <a:pPr algn="ctr"/>
            <a:endParaRPr lang="da-DK" sz="800">
              <a:solidFill>
                <a:schemeClr val="accent1"/>
              </a:solidFill>
              <a:latin typeface="27 Sans DemiBold" panose="02000000000000000000" pitchFamily="50" charset="0"/>
            </a:endParaRPr>
          </a:p>
          <a:p>
            <a:pPr algn="ctr"/>
            <a:r>
              <a:rPr lang="da-DK" sz="1400">
                <a:solidFill>
                  <a:schemeClr val="accent1"/>
                </a:solidFill>
                <a:latin typeface="+mj-lt"/>
              </a:rPr>
              <a:t>Anmeld din skade døgnet rundt via vores digitale løsninger</a:t>
            </a:r>
          </a:p>
        </p:txBody>
      </p:sp>
      <p:pic>
        <p:nvPicPr>
          <p:cNvPr id="58" name="Billede 216">
            <a:extLst>
              <a:ext uri="{FF2B5EF4-FFF2-40B4-BE49-F238E27FC236}">
                <a16:creationId xmlns:a16="http://schemas.microsoft.com/office/drawing/2014/main" id="{4852E7BD-20FD-A0B5-DD0F-DB940B7528A5}"/>
              </a:ext>
            </a:extLst>
          </p:cNvPr>
          <p:cNvPicPr>
            <a:picLocks noChangeAspect="1"/>
          </p:cNvPicPr>
          <p:nvPr/>
        </p:nvPicPr>
        <p:blipFill>
          <a:blip r:embed="rId17"/>
          <a:stretch>
            <a:fillRect/>
          </a:stretch>
        </p:blipFill>
        <p:spPr>
          <a:xfrm>
            <a:off x="7640318" y="4507605"/>
            <a:ext cx="1523213" cy="108439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4628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ED2C117-98E4-4B19-8174-7C8214D41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98559" cy="6923314"/>
          </a:xfrm>
          <a:prstGeom prst="rect">
            <a:avLst/>
          </a:prstGeom>
        </p:spPr>
      </p:pic>
      <p:sp>
        <p:nvSpPr>
          <p:cNvPr id="2" name="Titel 1">
            <a:extLst>
              <a:ext uri="{FF2B5EF4-FFF2-40B4-BE49-F238E27FC236}">
                <a16:creationId xmlns:a16="http://schemas.microsoft.com/office/drawing/2014/main" id="{52135C0E-C478-47C2-976F-9AE2A727B3AE}"/>
              </a:ext>
            </a:extLst>
          </p:cNvPr>
          <p:cNvSpPr>
            <a:spLocks noGrp="1"/>
          </p:cNvSpPr>
          <p:nvPr>
            <p:ph type="ctrTitle"/>
          </p:nvPr>
        </p:nvSpPr>
        <p:spPr>
          <a:xfrm>
            <a:off x="460979" y="284980"/>
            <a:ext cx="11516905" cy="1196659"/>
          </a:xfrm>
        </p:spPr>
        <p:txBody>
          <a:bodyPr>
            <a:noAutofit/>
          </a:bodyPr>
          <a:lstStyle/>
          <a:p>
            <a:r>
              <a:rPr lang="da-DK" sz="4400">
                <a:solidFill>
                  <a:schemeClr val="bg1"/>
                </a:solidFill>
                <a:latin typeface="27 Sans Light" panose="02000000000000000000" pitchFamily="50" charset="0"/>
              </a:rPr>
              <a:t>TJM Forsikring vinder Bedst i test og Anbefaler</a:t>
            </a:r>
          </a:p>
        </p:txBody>
      </p:sp>
      <p:grpSp>
        <p:nvGrpSpPr>
          <p:cNvPr id="28" name="Gruppe 27">
            <a:extLst>
              <a:ext uri="{FF2B5EF4-FFF2-40B4-BE49-F238E27FC236}">
                <a16:creationId xmlns:a16="http://schemas.microsoft.com/office/drawing/2014/main" id="{E59EFC0A-A452-4FCE-8999-BD34081E6EFD}"/>
              </a:ext>
            </a:extLst>
          </p:cNvPr>
          <p:cNvGrpSpPr/>
          <p:nvPr/>
        </p:nvGrpSpPr>
        <p:grpSpPr>
          <a:xfrm>
            <a:off x="4352125" y="2205547"/>
            <a:ext cx="1617452" cy="1469891"/>
            <a:chOff x="7130621" y="4408542"/>
            <a:chExt cx="1617452" cy="1469891"/>
          </a:xfrm>
        </p:grpSpPr>
        <p:pic>
          <p:nvPicPr>
            <p:cNvPr id="6" name="Billede 5">
              <a:extLst>
                <a:ext uri="{FF2B5EF4-FFF2-40B4-BE49-F238E27FC236}">
                  <a16:creationId xmlns:a16="http://schemas.microsoft.com/office/drawing/2014/main" id="{FC9ED3EC-30D1-48A9-8EF2-549B61FAE59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78182" y="4408542"/>
              <a:ext cx="1469891" cy="1469891"/>
            </a:xfrm>
            <a:prstGeom prst="rect">
              <a:avLst/>
            </a:prstGeom>
          </p:spPr>
        </p:pic>
        <p:pic>
          <p:nvPicPr>
            <p:cNvPr id="27" name="Billede 26">
              <a:extLst>
                <a:ext uri="{FF2B5EF4-FFF2-40B4-BE49-F238E27FC236}">
                  <a16:creationId xmlns:a16="http://schemas.microsoft.com/office/drawing/2014/main" id="{19692320-D01B-4C9D-91DD-85DC15167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0621" y="4958499"/>
              <a:ext cx="444832" cy="459009"/>
            </a:xfrm>
            <a:prstGeom prst="rect">
              <a:avLst/>
            </a:prstGeom>
          </p:spPr>
        </p:pic>
      </p:grpSp>
      <p:grpSp>
        <p:nvGrpSpPr>
          <p:cNvPr id="51" name="Gruppe 50">
            <a:extLst>
              <a:ext uri="{FF2B5EF4-FFF2-40B4-BE49-F238E27FC236}">
                <a16:creationId xmlns:a16="http://schemas.microsoft.com/office/drawing/2014/main" id="{2439CE7E-2A1B-4E10-8405-E8E39B4AA4E8}"/>
              </a:ext>
            </a:extLst>
          </p:cNvPr>
          <p:cNvGrpSpPr/>
          <p:nvPr/>
        </p:nvGrpSpPr>
        <p:grpSpPr>
          <a:xfrm>
            <a:off x="10166942" y="2395479"/>
            <a:ext cx="1294204" cy="1275897"/>
            <a:chOff x="7955930" y="2328012"/>
            <a:chExt cx="1294204" cy="1275897"/>
          </a:xfrm>
        </p:grpSpPr>
        <p:sp>
          <p:nvSpPr>
            <p:cNvPr id="52" name="Hvid cirkel">
              <a:extLst>
                <a:ext uri="{FF2B5EF4-FFF2-40B4-BE49-F238E27FC236}">
                  <a16:creationId xmlns:a16="http://schemas.microsoft.com/office/drawing/2014/main" id="{39885093-B295-4FDB-AB7D-5E4E491A5004}"/>
                </a:ext>
              </a:extLst>
            </p:cNvPr>
            <p:cNvSpPr/>
            <p:nvPr/>
          </p:nvSpPr>
          <p:spPr>
            <a:xfrm>
              <a:off x="8139589" y="2512063"/>
              <a:ext cx="951302" cy="95130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ktangel 52">
              <a:extLst>
                <a:ext uri="{FF2B5EF4-FFF2-40B4-BE49-F238E27FC236}">
                  <a16:creationId xmlns:a16="http://schemas.microsoft.com/office/drawing/2014/main" id="{B9D13547-4782-4C28-8782-42453E64F45F}"/>
                </a:ext>
              </a:extLst>
            </p:cNvPr>
            <p:cNvSpPr/>
            <p:nvPr/>
          </p:nvSpPr>
          <p:spPr>
            <a:xfrm rot="5400000">
              <a:off x="8418532" y="2362180"/>
              <a:ext cx="379017" cy="1240396"/>
            </a:xfrm>
            <a:prstGeom prst="rect">
              <a:avLst/>
            </a:prstGeom>
            <a:solidFill>
              <a:srgbClr val="E94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ktangel 53">
              <a:extLst>
                <a:ext uri="{FF2B5EF4-FFF2-40B4-BE49-F238E27FC236}">
                  <a16:creationId xmlns:a16="http://schemas.microsoft.com/office/drawing/2014/main" id="{32A931D1-B81D-43AD-B739-CE47F54BAD6B}"/>
                </a:ext>
              </a:extLst>
            </p:cNvPr>
            <p:cNvSpPr/>
            <p:nvPr/>
          </p:nvSpPr>
          <p:spPr>
            <a:xfrm>
              <a:off x="8434188" y="2328012"/>
              <a:ext cx="362104" cy="1235826"/>
            </a:xfrm>
            <a:prstGeom prst="rect">
              <a:avLst/>
            </a:prstGeom>
            <a:solidFill>
              <a:srgbClr val="E94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Indbo">
              <a:extLst>
                <a:ext uri="{FF2B5EF4-FFF2-40B4-BE49-F238E27FC236}">
                  <a16:creationId xmlns:a16="http://schemas.microsoft.com/office/drawing/2014/main" id="{2F95CD87-A07F-4717-A5DE-7A227E9FA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94" y="2328012"/>
              <a:ext cx="368693" cy="368693"/>
            </a:xfrm>
            <a:prstGeom prst="rect">
              <a:avLst/>
            </a:prstGeom>
          </p:spPr>
        </p:pic>
        <p:pic>
          <p:nvPicPr>
            <p:cNvPr id="56" name="Hus">
              <a:extLst>
                <a:ext uri="{FF2B5EF4-FFF2-40B4-BE49-F238E27FC236}">
                  <a16:creationId xmlns:a16="http://schemas.microsoft.com/office/drawing/2014/main" id="{B9898DCF-A256-4600-A8A6-9C92695C4A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6800" y="2795710"/>
              <a:ext cx="373334" cy="373334"/>
            </a:xfrm>
            <a:prstGeom prst="rect">
              <a:avLst/>
            </a:prstGeom>
          </p:spPr>
        </p:pic>
        <p:pic>
          <p:nvPicPr>
            <p:cNvPr id="57" name="Bil">
              <a:extLst>
                <a:ext uri="{FF2B5EF4-FFF2-40B4-BE49-F238E27FC236}">
                  <a16:creationId xmlns:a16="http://schemas.microsoft.com/office/drawing/2014/main" id="{E328D6AF-2A10-49C0-BABD-324A5A360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930" y="2694739"/>
              <a:ext cx="460350" cy="460350"/>
            </a:xfrm>
            <a:prstGeom prst="rect">
              <a:avLst/>
            </a:prstGeom>
          </p:spPr>
        </p:pic>
        <p:pic>
          <p:nvPicPr>
            <p:cNvPr id="58" name="Person">
              <a:extLst>
                <a:ext uri="{FF2B5EF4-FFF2-40B4-BE49-F238E27FC236}">
                  <a16:creationId xmlns:a16="http://schemas.microsoft.com/office/drawing/2014/main" id="{94EB8CAF-CC6E-47A3-A93B-108CE1A27E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3525" y="3220478"/>
              <a:ext cx="383431" cy="383431"/>
            </a:xfrm>
            <a:prstGeom prst="rect">
              <a:avLst/>
            </a:prstGeom>
          </p:spPr>
        </p:pic>
      </p:grpSp>
      <p:sp>
        <p:nvSpPr>
          <p:cNvPr id="10" name="Tekstfelt 9">
            <a:extLst>
              <a:ext uri="{FF2B5EF4-FFF2-40B4-BE49-F238E27FC236}">
                <a16:creationId xmlns:a16="http://schemas.microsoft.com/office/drawing/2014/main" id="{F4EBE615-7CC4-4799-932F-9DFCE6D9C836}"/>
              </a:ext>
            </a:extLst>
          </p:cNvPr>
          <p:cNvSpPr txBox="1"/>
          <p:nvPr/>
        </p:nvSpPr>
        <p:spPr>
          <a:xfrm>
            <a:off x="556228" y="5914338"/>
            <a:ext cx="106960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TJM er kåret som ”Bedst i test” for Bil-, Elbil-, Fritidshus, Forsikringspakke og Husforsikring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og har desuden fået et ”Anbefaler” for vores Ulykkesforsikring</a:t>
            </a:r>
          </a:p>
        </p:txBody>
      </p:sp>
      <p:pic>
        <p:nvPicPr>
          <p:cNvPr id="13" name="Billede 12">
            <a:extLst>
              <a:ext uri="{FF2B5EF4-FFF2-40B4-BE49-F238E27FC236}">
                <a16:creationId xmlns:a16="http://schemas.microsoft.com/office/drawing/2014/main" id="{A823AA76-7A85-D857-F9A3-667A50840B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040" y="2503396"/>
            <a:ext cx="1217143" cy="1217143"/>
          </a:xfrm>
          <a:prstGeom prst="rect">
            <a:avLst/>
          </a:prstGeom>
        </p:spPr>
      </p:pic>
      <p:pic>
        <p:nvPicPr>
          <p:cNvPr id="9" name="Picture 8" descr="A green and white sign&#10;&#10;Description automatically generated with low confidence">
            <a:extLst>
              <a:ext uri="{FF2B5EF4-FFF2-40B4-BE49-F238E27FC236}">
                <a16:creationId xmlns:a16="http://schemas.microsoft.com/office/drawing/2014/main" id="{C9A1D400-6706-61A2-7D87-ABC1E82825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6922" y="3824572"/>
            <a:ext cx="1114245" cy="1385246"/>
          </a:xfrm>
          <a:prstGeom prst="rect">
            <a:avLst/>
          </a:prstGeom>
        </p:spPr>
      </p:pic>
      <p:pic>
        <p:nvPicPr>
          <p:cNvPr id="8" name="Billede 7">
            <a:extLst>
              <a:ext uri="{FF2B5EF4-FFF2-40B4-BE49-F238E27FC236}">
                <a16:creationId xmlns:a16="http://schemas.microsoft.com/office/drawing/2014/main" id="{E263C825-C748-7E64-C5E9-BBFE8AE35AB0}"/>
              </a:ext>
            </a:extLst>
          </p:cNvPr>
          <p:cNvPicPr>
            <a:picLocks noChangeAspect="1"/>
          </p:cNvPicPr>
          <p:nvPr/>
        </p:nvPicPr>
        <p:blipFill rotWithShape="1">
          <a:blip r:embed="rId10"/>
          <a:srcRect r="868"/>
          <a:stretch/>
        </p:blipFill>
        <p:spPr>
          <a:xfrm>
            <a:off x="8380600" y="3824572"/>
            <a:ext cx="1114245" cy="1394465"/>
          </a:xfrm>
          <a:prstGeom prst="rect">
            <a:avLst/>
          </a:prstGeom>
        </p:spPr>
      </p:pic>
      <p:pic>
        <p:nvPicPr>
          <p:cNvPr id="11" name="Billede 10">
            <a:extLst>
              <a:ext uri="{FF2B5EF4-FFF2-40B4-BE49-F238E27FC236}">
                <a16:creationId xmlns:a16="http://schemas.microsoft.com/office/drawing/2014/main" id="{EFBBB3C1-9E6F-5AD5-8273-1DC2CAC01A17}"/>
              </a:ext>
            </a:extLst>
          </p:cNvPr>
          <p:cNvPicPr>
            <a:picLocks noChangeAspect="1"/>
          </p:cNvPicPr>
          <p:nvPr/>
        </p:nvPicPr>
        <p:blipFill>
          <a:blip r:embed="rId11"/>
          <a:stretch>
            <a:fillRect/>
          </a:stretch>
        </p:blipFill>
        <p:spPr>
          <a:xfrm>
            <a:off x="6514108" y="3815353"/>
            <a:ext cx="1114245" cy="1394465"/>
          </a:xfrm>
          <a:prstGeom prst="rect">
            <a:avLst/>
          </a:prstGeom>
        </p:spPr>
      </p:pic>
      <p:pic>
        <p:nvPicPr>
          <p:cNvPr id="16" name="Billede 15" descr="Et billede, der indeholder symbol, design&#10;&#10;Automatisk genereret beskrivelse">
            <a:extLst>
              <a:ext uri="{FF2B5EF4-FFF2-40B4-BE49-F238E27FC236}">
                <a16:creationId xmlns:a16="http://schemas.microsoft.com/office/drawing/2014/main" id="{7F0ADF63-8EB9-6DEC-5830-568BB87920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73372" y="2468535"/>
            <a:ext cx="1202841" cy="1202841"/>
          </a:xfrm>
          <a:prstGeom prst="rect">
            <a:avLst/>
          </a:prstGeom>
        </p:spPr>
      </p:pic>
      <p:pic>
        <p:nvPicPr>
          <p:cNvPr id="35" name="Billede 34">
            <a:extLst>
              <a:ext uri="{FF2B5EF4-FFF2-40B4-BE49-F238E27FC236}">
                <a16:creationId xmlns:a16="http://schemas.microsoft.com/office/drawing/2014/main" id="{FDB9C804-4DD3-4516-A79E-49F03552E9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4095" y="2490936"/>
            <a:ext cx="1196659" cy="1196659"/>
          </a:xfrm>
          <a:prstGeom prst="rect">
            <a:avLst/>
          </a:prstGeom>
        </p:spPr>
      </p:pic>
      <p:pic>
        <p:nvPicPr>
          <p:cNvPr id="17" name="Billede 16">
            <a:extLst>
              <a:ext uri="{FF2B5EF4-FFF2-40B4-BE49-F238E27FC236}">
                <a16:creationId xmlns:a16="http://schemas.microsoft.com/office/drawing/2014/main" id="{D804FFEF-7834-EFAB-25B0-2D90F45A7557}"/>
              </a:ext>
            </a:extLst>
          </p:cNvPr>
          <p:cNvPicPr>
            <a:picLocks noChangeAspect="1"/>
          </p:cNvPicPr>
          <p:nvPr/>
        </p:nvPicPr>
        <p:blipFill rotWithShape="1">
          <a:blip r:embed="rId13"/>
          <a:srcRect r="404" b="1138"/>
          <a:stretch/>
        </p:blipFill>
        <p:spPr>
          <a:xfrm>
            <a:off x="4621599" y="3790641"/>
            <a:ext cx="1128980" cy="1394465"/>
          </a:xfrm>
          <a:prstGeom prst="rect">
            <a:avLst/>
          </a:prstGeom>
        </p:spPr>
      </p:pic>
      <p:pic>
        <p:nvPicPr>
          <p:cNvPr id="18" name="Billede 17">
            <a:extLst>
              <a:ext uri="{FF2B5EF4-FFF2-40B4-BE49-F238E27FC236}">
                <a16:creationId xmlns:a16="http://schemas.microsoft.com/office/drawing/2014/main" id="{13743147-1F1B-EB98-B81B-9B3AD2389333}"/>
              </a:ext>
            </a:extLst>
          </p:cNvPr>
          <p:cNvPicPr>
            <a:picLocks noChangeAspect="1"/>
          </p:cNvPicPr>
          <p:nvPr/>
        </p:nvPicPr>
        <p:blipFill rotWithShape="1">
          <a:blip r:embed="rId13"/>
          <a:srcRect r="404" b="1138"/>
          <a:stretch/>
        </p:blipFill>
        <p:spPr>
          <a:xfrm>
            <a:off x="2756586" y="3795965"/>
            <a:ext cx="1128980" cy="1394465"/>
          </a:xfrm>
          <a:prstGeom prst="rect">
            <a:avLst/>
          </a:prstGeom>
        </p:spPr>
      </p:pic>
      <p:pic>
        <p:nvPicPr>
          <p:cNvPr id="19" name="Bil">
            <a:extLst>
              <a:ext uri="{FF2B5EF4-FFF2-40B4-BE49-F238E27FC236}">
                <a16:creationId xmlns:a16="http://schemas.microsoft.com/office/drawing/2014/main" id="{5E329184-0B12-AC4D-E5B3-E2873F660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27" y="2176940"/>
            <a:ext cx="1519830" cy="1519830"/>
          </a:xfrm>
          <a:prstGeom prst="rect">
            <a:avLst/>
          </a:prstGeom>
        </p:spPr>
      </p:pic>
      <p:pic>
        <p:nvPicPr>
          <p:cNvPr id="5" name="Billede 4" descr="Et billede, der indeholder tekst, Font/skrifttype, plakat, Grafik&#10;&#10;Automatisk genereret beskrivelse">
            <a:extLst>
              <a:ext uri="{FF2B5EF4-FFF2-40B4-BE49-F238E27FC236}">
                <a16:creationId xmlns:a16="http://schemas.microsoft.com/office/drawing/2014/main" id="{CCF4A5AA-AAC5-9908-ED32-12D1A243634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7518" y="3814864"/>
            <a:ext cx="1123035" cy="1394954"/>
          </a:xfrm>
          <a:prstGeom prst="rect">
            <a:avLst/>
          </a:prstGeom>
        </p:spPr>
      </p:pic>
    </p:spTree>
    <p:extLst>
      <p:ext uri="{BB962C8B-B14F-4D97-AF65-F5344CB8AC3E}">
        <p14:creationId xmlns:p14="http://schemas.microsoft.com/office/powerpoint/2010/main" val="3869859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1">
            <a:extLst>
              <a:ext uri="{FF2B5EF4-FFF2-40B4-BE49-F238E27FC236}">
                <a16:creationId xmlns:a16="http://schemas.microsoft.com/office/drawing/2014/main" id="{926FEFDA-BF8E-9572-AFFB-427E84FE9B3C}"/>
              </a:ext>
            </a:extLst>
          </p:cNvPr>
          <p:cNvSpPr txBox="1"/>
          <p:nvPr/>
        </p:nvSpPr>
        <p:spPr>
          <a:xfrm>
            <a:off x="566833" y="434454"/>
            <a:ext cx="3932237" cy="917812"/>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da-DK" sz="4400" b="0" i="0" u="none" strike="noStrike" kern="1200" cap="none" spc="0" normalizeH="0" baseline="0" noProof="0" dirty="0">
                <a:ln>
                  <a:noFill/>
                </a:ln>
                <a:solidFill>
                  <a:schemeClr val="accent2"/>
                </a:solidFill>
                <a:effectLst/>
                <a:uLnTx/>
                <a:uFillTx/>
                <a:latin typeface="+mj-lt"/>
                <a:ea typeface="+mj-ea"/>
                <a:cs typeface="+mj-cs"/>
              </a:rPr>
              <a:t>Bedst og billigst</a:t>
            </a:r>
            <a:endParaRPr lang="da-DK" sz="4400" b="0" i="0" u="none" strike="noStrike" kern="1200" cap="none" spc="0" normalizeH="0" baseline="0" noProof="0" dirty="0">
              <a:ln>
                <a:noFill/>
              </a:ln>
              <a:solidFill>
                <a:schemeClr val="accent2"/>
              </a:solidFill>
              <a:effectLst/>
              <a:uLnTx/>
              <a:uFillTx/>
              <a:latin typeface="+mj-lt"/>
              <a:ea typeface="+mj-ea"/>
              <a:cs typeface="+mj-cs"/>
            </a:endParaRPr>
          </a:p>
        </p:txBody>
      </p:sp>
      <p:pic>
        <p:nvPicPr>
          <p:cNvPr id="14" name="Picture 13" descr="A picture containing text&#10;&#10;Description automatically generated">
            <a:extLst>
              <a:ext uri="{FF2B5EF4-FFF2-40B4-BE49-F238E27FC236}">
                <a16:creationId xmlns:a16="http://schemas.microsoft.com/office/drawing/2014/main" id="{2825AC23-F386-BF5B-654D-BD84F7105AF3}"/>
              </a:ext>
            </a:extLst>
          </p:cNvPr>
          <p:cNvPicPr>
            <a:picLocks noChangeAspect="1"/>
          </p:cNvPicPr>
          <p:nvPr/>
        </p:nvPicPr>
        <p:blipFill rotWithShape="1">
          <a:blip r:embed="rId2">
            <a:extLst>
              <a:ext uri="{28A0092B-C50C-407E-A947-70E740481C1C}">
                <a14:useLocalDpi xmlns:a14="http://schemas.microsoft.com/office/drawing/2010/main" val="0"/>
              </a:ext>
            </a:extLst>
          </a:blip>
          <a:srcRect t="1622" r="1" b="1"/>
          <a:stretch/>
        </p:blipFill>
        <p:spPr>
          <a:xfrm>
            <a:off x="5113421" y="457201"/>
            <a:ext cx="6241967" cy="5403850"/>
          </a:xfrm>
          <a:prstGeom prst="rect">
            <a:avLst/>
          </a:prstGeom>
          <a:noFill/>
        </p:spPr>
      </p:pic>
      <p:sp>
        <p:nvSpPr>
          <p:cNvPr id="10" name="Undertitel 6">
            <a:extLst>
              <a:ext uri="{FF2B5EF4-FFF2-40B4-BE49-F238E27FC236}">
                <a16:creationId xmlns:a16="http://schemas.microsoft.com/office/drawing/2014/main" id="{42C8B452-C4A3-E4E0-3A57-08464BE42AD4}"/>
              </a:ext>
            </a:extLst>
          </p:cNvPr>
          <p:cNvSpPr txBox="1">
            <a:spLocks/>
          </p:cNvSpPr>
          <p:nvPr/>
        </p:nvSpPr>
        <p:spPr>
          <a:xfrm>
            <a:off x="566833" y="1582206"/>
            <a:ext cx="4136953" cy="367924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algn="l" fontAlgn="auto">
              <a:lnSpc>
                <a:spcPct val="100000"/>
              </a:lnSpc>
              <a:spcAft>
                <a:spcPts val="0"/>
              </a:spcAft>
              <a:buClr>
                <a:schemeClr val="tx1"/>
              </a:buClr>
              <a:buSzTx/>
              <a:tabLst/>
              <a:defRPr/>
            </a:pPr>
            <a:r>
              <a:rPr kumimoji="0" lang="da-DK" sz="1600" b="0" i="0" u="none" strike="noStrike" kern="1200" cap="none" spc="0" normalizeH="0" baseline="0" noProof="0" dirty="0">
                <a:ln>
                  <a:noFill/>
                </a:ln>
                <a:solidFill>
                  <a:schemeClr val="accent6"/>
                </a:solidFill>
                <a:effectLst/>
                <a:uLnTx/>
                <a:uFillTx/>
                <a:latin typeface="+mn-lt"/>
                <a:ea typeface="+mn-ea"/>
                <a:cs typeface="+mn-cs"/>
              </a:rPr>
              <a:t>Vores samlede forsikringspakke er </a:t>
            </a:r>
            <a:br>
              <a:rPr lang="da-DK" sz="1600" b="0" i="0" u="none" strike="noStrike" kern="1200" cap="none" spc="0" normalizeH="0" baseline="0" noProof="0" dirty="0">
                <a:ln>
                  <a:noFill/>
                </a:ln>
                <a:effectLst/>
                <a:uLnTx/>
                <a:uFillTx/>
              </a:rPr>
            </a:br>
            <a:r>
              <a:rPr kumimoji="0" lang="da-DK" sz="1600" b="0" i="0" u="none" strike="noStrike" kern="1200" cap="none" spc="0" normalizeH="0" baseline="0" noProof="0" dirty="0">
                <a:ln>
                  <a:noFill/>
                </a:ln>
                <a:solidFill>
                  <a:schemeClr val="accent6"/>
                </a:solidFill>
                <a:effectLst/>
                <a:uLnTx/>
                <a:uFillTx/>
                <a:latin typeface="+mn-lt"/>
                <a:ea typeface="+mn-ea"/>
                <a:cs typeface="+mn-cs"/>
              </a:rPr>
              <a:t>kåret som Bedst i test af </a:t>
            </a:r>
            <a:br>
              <a:rPr lang="da-DK" sz="1600" b="0" i="0" u="none" strike="noStrike" kern="1200" cap="none" spc="0" normalizeH="0" baseline="0" noProof="0" dirty="0">
                <a:ln>
                  <a:noFill/>
                </a:ln>
                <a:effectLst/>
                <a:uLnTx/>
                <a:uFillTx/>
              </a:rPr>
            </a:br>
            <a:r>
              <a:rPr kumimoji="0" lang="da-DK" sz="1600" b="0" i="0" u="none" strike="noStrike" kern="1200" cap="none" spc="0" normalizeH="0" baseline="0" noProof="0" dirty="0">
                <a:ln>
                  <a:noFill/>
                </a:ln>
                <a:solidFill>
                  <a:schemeClr val="accent6"/>
                </a:solidFill>
                <a:effectLst/>
                <a:uLnTx/>
                <a:uFillTx/>
                <a:latin typeface="+mn-lt"/>
                <a:ea typeface="+mn-ea"/>
                <a:cs typeface="+mn-cs"/>
              </a:rPr>
              <a:t>Forbrugerrådet Tænk.</a:t>
            </a:r>
            <a:endParaRPr lang="en-US" dirty="0">
              <a:ea typeface="Verdana"/>
            </a:endParaRPr>
          </a:p>
          <a:p>
            <a:pPr algn="l">
              <a:lnSpc>
                <a:spcPct val="100000"/>
              </a:lnSpc>
              <a:buClr>
                <a:schemeClr val="tx1"/>
              </a:buClr>
              <a:defRPr/>
            </a:pPr>
            <a:r>
              <a:rPr kumimoji="0" lang="da-DK" sz="1600" b="0" i="0" u="none" strike="noStrike" kern="1200" cap="none" spc="0" normalizeH="0" baseline="0" noProof="0" dirty="0">
                <a:ln>
                  <a:noFill/>
                </a:ln>
                <a:solidFill>
                  <a:schemeClr val="accent6"/>
                </a:solidFill>
                <a:effectLst/>
                <a:uLnTx/>
                <a:uFillTx/>
                <a:latin typeface="+mn-lt"/>
                <a:ea typeface="+mn-ea"/>
                <a:cs typeface="+mn-cs"/>
              </a:rPr>
              <a:t>Forbrugerrådet Tænk skriver bl.a.:</a:t>
            </a:r>
            <a:br>
              <a:rPr lang="da-DK" sz="1600" b="0" i="0" u="none" strike="noStrike" kern="1200" cap="none" spc="0" normalizeH="0" baseline="0" noProof="0" dirty="0">
                <a:ln>
                  <a:noFill/>
                </a:ln>
                <a:effectLst/>
                <a:uLnTx/>
                <a:uFillTx/>
              </a:rPr>
            </a:br>
            <a:r>
              <a:rPr kumimoji="0" lang="da-DK" sz="1600" b="1" i="0" u="none" strike="noStrike" kern="1200" cap="none" spc="0" normalizeH="0" baseline="0" noProof="0" dirty="0">
                <a:ln>
                  <a:noFill/>
                </a:ln>
                <a:solidFill>
                  <a:schemeClr val="accent2"/>
                </a:solidFill>
                <a:effectLst/>
                <a:uLnTx/>
                <a:uFillTx/>
                <a:latin typeface="+mn-lt"/>
                <a:ea typeface="+mn-ea"/>
                <a:cs typeface="+mn-cs"/>
              </a:rPr>
              <a:t>”TJM Forsikring tilbyder den laveste</a:t>
            </a:r>
            <a:r>
              <a:rPr lang="da-DK" sz="1600" b="1" dirty="0">
                <a:solidFill>
                  <a:schemeClr val="accent2"/>
                </a:solidFill>
              </a:rPr>
              <a:t> </a:t>
            </a:r>
            <a:r>
              <a:rPr kumimoji="0" lang="da-DK" sz="1600" b="1" i="0" u="none" strike="noStrike" kern="1200" cap="none" spc="0" normalizeH="0" baseline="0" noProof="0" dirty="0">
                <a:ln>
                  <a:noFill/>
                </a:ln>
                <a:solidFill>
                  <a:schemeClr val="accent2"/>
                </a:solidFill>
                <a:effectLst/>
                <a:uLnTx/>
                <a:uFillTx/>
                <a:latin typeface="+mn-lt"/>
                <a:ea typeface="+mn-ea"/>
                <a:cs typeface="+mn-cs"/>
              </a:rPr>
              <a:t>pris i testen”.</a:t>
            </a:r>
            <a:r>
              <a:rPr lang="da-DK" sz="1600" b="1" kern="1200" dirty="0">
                <a:solidFill>
                  <a:schemeClr val="accent2"/>
                </a:solidFill>
                <a:latin typeface="+mn-lt"/>
                <a:ea typeface="+mn-ea"/>
                <a:cs typeface="+mn-cs"/>
              </a:rPr>
              <a:t>  </a:t>
            </a:r>
            <a:endParaRPr lang="da-DK" sz="1600" b="1" i="0" u="none" strike="noStrike" kern="1200" cap="none" spc="0" normalizeH="0" baseline="0" noProof="0" dirty="0">
              <a:ln>
                <a:noFill/>
              </a:ln>
              <a:solidFill>
                <a:schemeClr val="accent2"/>
              </a:solidFill>
              <a:effectLst/>
              <a:uLnTx/>
              <a:uFillTx/>
              <a:latin typeface="+mn-lt"/>
              <a:ea typeface="Verdana"/>
            </a:endParaRPr>
          </a:p>
          <a:p>
            <a:pPr algn="l">
              <a:lnSpc>
                <a:spcPct val="100000"/>
              </a:lnSpc>
              <a:buClr>
                <a:schemeClr val="tx1"/>
              </a:buClr>
              <a:defRPr/>
            </a:pPr>
            <a:r>
              <a:rPr kumimoji="0" lang="da-DK" sz="1600" b="0" i="0" u="none" strike="noStrike" kern="1200" cap="none" spc="0" normalizeH="0" baseline="0" noProof="0" dirty="0">
                <a:ln>
                  <a:noFill/>
                </a:ln>
                <a:solidFill>
                  <a:schemeClr val="accent6"/>
                </a:solidFill>
                <a:effectLst/>
                <a:uLnTx/>
                <a:uFillTx/>
                <a:latin typeface="+mn-lt"/>
                <a:ea typeface="+mn-ea"/>
                <a:cs typeface="+mn-cs"/>
              </a:rPr>
              <a:t>Testen viser, at vores kunder i </a:t>
            </a:r>
            <a:br>
              <a:rPr lang="da-DK" sz="1600" b="0" i="0" u="none" strike="noStrike" kern="1200" cap="none" spc="0" normalizeH="0" baseline="0" noProof="0" dirty="0">
                <a:ln>
                  <a:noFill/>
                </a:ln>
                <a:effectLst/>
                <a:uLnTx/>
                <a:uFillTx/>
              </a:rPr>
            </a:br>
            <a:r>
              <a:rPr kumimoji="0" lang="da-DK" sz="1600" b="0" i="0" u="none" strike="noStrike" kern="1200" cap="none" spc="0" normalizeH="0" baseline="0" noProof="0" dirty="0">
                <a:ln>
                  <a:noFill/>
                </a:ln>
                <a:solidFill>
                  <a:schemeClr val="accent6"/>
                </a:solidFill>
                <a:effectLst/>
                <a:uLnTx/>
                <a:uFillTx/>
                <a:latin typeface="+mn-lt"/>
                <a:ea typeface="+mn-ea"/>
                <a:cs typeface="+mn-cs"/>
              </a:rPr>
              <a:t>gennemsnit </a:t>
            </a:r>
            <a:r>
              <a:rPr kumimoji="0" lang="da-DK" sz="1600" b="1" i="0" u="none" strike="noStrike" kern="1200" cap="none" spc="0" normalizeH="0" baseline="0" noProof="0" dirty="0">
                <a:ln>
                  <a:noFill/>
                </a:ln>
                <a:solidFill>
                  <a:schemeClr val="accent2"/>
                </a:solidFill>
                <a:effectLst/>
                <a:uLnTx/>
                <a:uFillTx/>
                <a:latin typeface="+mn-lt"/>
                <a:ea typeface="+mn-ea"/>
                <a:cs typeface="+mn-cs"/>
              </a:rPr>
              <a:t>sparer ca.</a:t>
            </a:r>
            <a:r>
              <a:rPr lang="da-DK" sz="1600" b="1" dirty="0">
                <a:solidFill>
                  <a:schemeClr val="accent2"/>
                </a:solidFill>
              </a:rPr>
              <a:t> </a:t>
            </a:r>
            <a:r>
              <a:rPr kumimoji="0" lang="da-DK" sz="1600" b="1" i="0" u="none" strike="noStrike" kern="1200" cap="none" spc="0" normalizeH="0" baseline="0" noProof="0" dirty="0">
                <a:ln>
                  <a:noFill/>
                </a:ln>
                <a:solidFill>
                  <a:schemeClr val="accent2"/>
                </a:solidFill>
                <a:effectLst/>
                <a:uLnTx/>
                <a:uFillTx/>
                <a:latin typeface="+mn-lt"/>
                <a:ea typeface="+mn-ea"/>
                <a:cs typeface="+mn-cs"/>
              </a:rPr>
              <a:t>3.000 kr./år</a:t>
            </a:r>
            <a:r>
              <a:rPr kumimoji="0" lang="da-DK" sz="1600" b="0" i="0" u="none" strike="noStrike" kern="1200" cap="none" spc="0" normalizeH="0" baseline="0" noProof="0" dirty="0">
                <a:ln>
                  <a:noFill/>
                </a:ln>
                <a:solidFill>
                  <a:schemeClr val="accent6"/>
                </a:solidFill>
                <a:effectLst/>
                <a:uLnTx/>
                <a:uFillTx/>
                <a:latin typeface="+mn-lt"/>
                <a:ea typeface="+mn-ea"/>
                <a:cs typeface="+mn-cs"/>
              </a:rPr>
              <a:t> ved at samle deres forsikringer hos os.</a:t>
            </a:r>
            <a:endParaRPr lang="da-DK" sz="1600" b="0" i="0" u="none" strike="noStrike" kern="1200" cap="none" spc="0" normalizeH="0" baseline="0" noProof="0" dirty="0">
              <a:ln>
                <a:noFill/>
              </a:ln>
              <a:solidFill>
                <a:schemeClr val="accent6"/>
              </a:solidFill>
              <a:effectLst/>
              <a:uLnTx/>
              <a:uFillTx/>
              <a:latin typeface="+mn-lt"/>
              <a:ea typeface="Verdana"/>
            </a:endParaRPr>
          </a:p>
        </p:txBody>
      </p:sp>
      <p:pic>
        <p:nvPicPr>
          <p:cNvPr id="3" name="Billede 2" descr="Et billede, der indeholder tekst, logo, Font/skrifttype, symbol&#10;&#10;Indhold genereret af kunstig intelligens kan være forkert.">
            <a:extLst>
              <a:ext uri="{FF2B5EF4-FFF2-40B4-BE49-F238E27FC236}">
                <a16:creationId xmlns:a16="http://schemas.microsoft.com/office/drawing/2014/main" id="{65E41718-35FA-69D7-7EB6-3D54FECB0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2738305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205C8C4-6A73-4FC7-9E01-2AC0B5F9613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6A4483CD-95F4-E16A-662D-3EA1674A1EC3}"/>
              </a:ext>
            </a:extLst>
          </p:cNvPr>
          <p:cNvSpPr txBox="1">
            <a:spLocks/>
          </p:cNvSpPr>
          <p:nvPr/>
        </p:nvSpPr>
        <p:spPr>
          <a:xfrm>
            <a:off x="834389" y="146304"/>
            <a:ext cx="7096703" cy="1197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rPr>
              <a:t>Dagsorden</a:t>
            </a:r>
          </a:p>
        </p:txBody>
      </p:sp>
      <p:sp>
        <p:nvSpPr>
          <p:cNvPr id="14" name="Pladsholder til indhold 2">
            <a:extLst>
              <a:ext uri="{FF2B5EF4-FFF2-40B4-BE49-F238E27FC236}">
                <a16:creationId xmlns:a16="http://schemas.microsoft.com/office/drawing/2014/main" id="{6B9B5E80-A7EF-D548-6F60-D1BFA7027336}"/>
              </a:ext>
            </a:extLst>
          </p:cNvPr>
          <p:cNvSpPr txBox="1">
            <a:spLocks/>
          </p:cNvSpPr>
          <p:nvPr/>
        </p:nvSpPr>
        <p:spPr>
          <a:xfrm>
            <a:off x="704089" y="1197864"/>
            <a:ext cx="8961120" cy="503834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pPr>
            <a:r>
              <a:rPr lang="da-DK" sz="2400"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Kl. 09.00- 09.05	Velkommen Velkomst og tjek ind</a:t>
            </a:r>
          </a:p>
          <a:p>
            <a:pPr>
              <a:lnSpc>
                <a:spcPct val="115000"/>
              </a:lnSpc>
            </a:pPr>
            <a:r>
              <a:rPr lang="da-DK" sz="2400" dirty="0">
                <a:effectLst/>
                <a:ea typeface="Times New Roman" panose="02020603050405020304" pitchFamily="18" charset="0"/>
                <a:cs typeface="Times New Roman" panose="02020603050405020304" pitchFamily="18" charset="0"/>
              </a:rPr>
              <a:t>Kl.09.05 – 9.30	TJM-forsikring</a:t>
            </a:r>
          </a:p>
          <a:p>
            <a:pPr>
              <a:lnSpc>
                <a:spcPct val="115000"/>
              </a:lnSpc>
            </a:pPr>
            <a:r>
              <a:rPr lang="da-DK" sz="2400" dirty="0">
                <a:effectLst/>
                <a:ea typeface="Times New Roman" panose="02020603050405020304" pitchFamily="18" charset="0"/>
                <a:cs typeface="Times New Roman" panose="02020603050405020304" pitchFamily="18" charset="0"/>
              </a:rPr>
              <a:t>Kl.09.30 – 10.30	løntjek og ansættelser</a:t>
            </a:r>
          </a:p>
          <a:p>
            <a:pPr>
              <a:lnSpc>
                <a:spcPct val="115000"/>
              </a:lnSpc>
            </a:pPr>
            <a:r>
              <a:rPr lang="da-DK" sz="2400" dirty="0">
                <a:effectLst/>
                <a:ea typeface="Times New Roman" panose="02020603050405020304" pitchFamily="18" charset="0"/>
                <a:cs typeface="Times New Roman" panose="02020603050405020304" pitchFamily="18" charset="0"/>
              </a:rPr>
              <a:t>Kl.10.30 – 10.45	Pause</a:t>
            </a:r>
          </a:p>
          <a:p>
            <a:pPr>
              <a:lnSpc>
                <a:spcPct val="115000"/>
              </a:lnSpc>
            </a:pPr>
            <a:r>
              <a:rPr lang="da-DK" sz="2400" dirty="0">
                <a:effectLst/>
                <a:ea typeface="Times New Roman" panose="02020603050405020304" pitchFamily="18" charset="0"/>
                <a:cs typeface="Times New Roman" panose="02020603050405020304" pitchFamily="18" charset="0"/>
              </a:rPr>
              <a:t>Kl.10.45 – 11.30	</a:t>
            </a:r>
            <a:r>
              <a:rPr lang="da-DK" sz="2400" dirty="0">
                <a:effectLst/>
                <a:latin typeface="Aptos" panose="020B0004020202020204" pitchFamily="34" charset="0"/>
                <a:ea typeface="Aptos" panose="020B0004020202020204" pitchFamily="34" charset="0"/>
                <a:cs typeface="Aptos" panose="020B0004020202020204" pitchFamily="34" charset="0"/>
              </a:rPr>
              <a:t>Hvordan godkender </a:t>
            </a:r>
            <a:r>
              <a:rPr lang="da-DK" sz="2400" dirty="0">
                <a:latin typeface="Aptos" panose="020B0004020202020204" pitchFamily="34" charset="0"/>
                <a:ea typeface="Aptos" panose="020B0004020202020204" pitchFamily="34" charset="0"/>
                <a:cs typeface="Aptos" panose="020B0004020202020204" pitchFamily="34" charset="0"/>
              </a:rPr>
              <a:t>I</a:t>
            </a:r>
            <a:r>
              <a:rPr lang="da-DK" sz="2400" dirty="0">
                <a:effectLst/>
                <a:latin typeface="Aptos" panose="020B0004020202020204" pitchFamily="34" charset="0"/>
                <a:ea typeface="Aptos" panose="020B0004020202020204" pitchFamily="34" charset="0"/>
                <a:cs typeface="Aptos" panose="020B0004020202020204" pitchFamily="34" charset="0"/>
              </a:rPr>
              <a:t> lønindplacering?</a:t>
            </a:r>
          </a:p>
          <a:p>
            <a:pPr>
              <a:lnSpc>
                <a:spcPct val="115000"/>
              </a:lnSpc>
            </a:pPr>
            <a:r>
              <a:rPr lang="da-DK" sz="2400" dirty="0">
                <a:effectLst/>
                <a:latin typeface="Aptos" panose="020B0004020202020204" pitchFamily="34" charset="0"/>
                <a:ea typeface="Aptos" panose="020B0004020202020204" pitchFamily="34" charset="0"/>
                <a:cs typeface="Aptos" panose="020B0004020202020204" pitchFamily="34" charset="0"/>
              </a:rPr>
              <a:t> </a:t>
            </a:r>
            <a:r>
              <a:rPr lang="da-DK" sz="2400" dirty="0">
                <a:effectLst/>
                <a:ea typeface="Times New Roman" panose="02020603050405020304" pitchFamily="18" charset="0"/>
                <a:cs typeface="Times New Roman" panose="02020603050405020304" pitchFamily="18" charset="0"/>
              </a:rPr>
              <a:t>Kl.11.30 – 12.00 	Meddelelser og afslutning på dagen</a:t>
            </a:r>
          </a:p>
          <a:p>
            <a:pPr marL="0" indent="0">
              <a:buNone/>
            </a:pP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E02D813E-C02A-46F2-AE21-2B1CAA94F6C1}"/>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spTree>
    <p:extLst>
      <p:ext uri="{BB962C8B-B14F-4D97-AF65-F5344CB8AC3E}">
        <p14:creationId xmlns:p14="http://schemas.microsoft.com/office/powerpoint/2010/main" val="3365487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74BD559-E6CF-A3D0-3BAA-A0790353EC9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774BD559-E6CF-A3D0-3BAA-A0790353EC9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Flowchart: Document 1">
            <a:extLst>
              <a:ext uri="{FF2B5EF4-FFF2-40B4-BE49-F238E27FC236}">
                <a16:creationId xmlns:a16="http://schemas.microsoft.com/office/drawing/2014/main" id="{1AB279DC-7120-42AE-9A2C-83DB602F2A56}"/>
              </a:ext>
            </a:extLst>
          </p:cNvPr>
          <p:cNvSpPr/>
          <p:nvPr/>
        </p:nvSpPr>
        <p:spPr>
          <a:xfrm flipH="1" flipV="1">
            <a:off x="-1" y="1933575"/>
            <a:ext cx="12191999" cy="40932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8567"/>
              <a:gd name="connsiteX1" fmla="*/ 21600 w 21600"/>
              <a:gd name="connsiteY1" fmla="*/ 0 h 28567"/>
              <a:gd name="connsiteX2" fmla="*/ 21600 w 21600"/>
              <a:gd name="connsiteY2" fmla="*/ 17322 h 28567"/>
              <a:gd name="connsiteX3" fmla="*/ 0 w 21600"/>
              <a:gd name="connsiteY3" fmla="*/ 20172 h 28567"/>
              <a:gd name="connsiteX4" fmla="*/ 0 w 21600"/>
              <a:gd name="connsiteY4" fmla="*/ 0 h 2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8567">
                <a:moveTo>
                  <a:pt x="0" y="0"/>
                </a:moveTo>
                <a:lnTo>
                  <a:pt x="21600" y="0"/>
                </a:lnTo>
                <a:lnTo>
                  <a:pt x="21600" y="17322"/>
                </a:lnTo>
                <a:cubicBezTo>
                  <a:pt x="10800" y="17322"/>
                  <a:pt x="10058" y="40601"/>
                  <a:pt x="0" y="20172"/>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ktangel 16">
            <a:extLst>
              <a:ext uri="{FF2B5EF4-FFF2-40B4-BE49-F238E27FC236}">
                <a16:creationId xmlns:a16="http://schemas.microsoft.com/office/drawing/2014/main" id="{94261ABA-6DD9-4679-8F9A-3126AAA84C90}"/>
              </a:ext>
            </a:extLst>
          </p:cNvPr>
          <p:cNvSpPr/>
          <p:nvPr/>
        </p:nvSpPr>
        <p:spPr>
          <a:xfrm>
            <a:off x="444763" y="3909372"/>
            <a:ext cx="3904075" cy="1815882"/>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Vi samarbejder med Børns Vilkår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om udvikling af </a:t>
            </a:r>
            <a:r>
              <a:rPr kumimoji="0" lang="da-DK" sz="14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rPr>
              <a:t>ForældreTelefonen</a:t>
            </a: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rPr>
              <a:t>ForældreTelefonen</a:t>
            </a: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 hjælper forældre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og andre omsorgspersoner med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hjælpe deres børn.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a-DK"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7" name="Rektangel 6">
            <a:extLst>
              <a:ext uri="{FF2B5EF4-FFF2-40B4-BE49-F238E27FC236}">
                <a16:creationId xmlns:a16="http://schemas.microsoft.com/office/drawing/2014/main" id="{8DC7CE67-A237-493D-BB17-CFCF38D95360}"/>
              </a:ext>
            </a:extLst>
          </p:cNvPr>
          <p:cNvSpPr/>
          <p:nvPr/>
        </p:nvSpPr>
        <p:spPr>
          <a:xfrm>
            <a:off x="4444088" y="3863911"/>
            <a:ext cx="4005761" cy="203132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Vi er sponsor for et værelse i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Ronald McDonalds Hus ved Rigshospitalet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 København – og snart også i det nye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Ronald McDonald Hus ved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Odense Universitetshospital.</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 husene kan alvorligt syge børn bo med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deres forældre og søskende under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hjemlige forhold, mens de er indlagt. </a:t>
            </a:r>
          </a:p>
        </p:txBody>
      </p:sp>
      <p:sp>
        <p:nvSpPr>
          <p:cNvPr id="5" name="Titel 1">
            <a:extLst>
              <a:ext uri="{FF2B5EF4-FFF2-40B4-BE49-F238E27FC236}">
                <a16:creationId xmlns:a16="http://schemas.microsoft.com/office/drawing/2014/main" id="{E4301C1F-C38D-E9A3-52EA-B40ADE7A1251}"/>
              </a:ext>
            </a:extLst>
          </p:cNvPr>
          <p:cNvSpPr>
            <a:spLocks noGrp="1"/>
          </p:cNvSpPr>
          <p:nvPr>
            <p:ph type="title"/>
          </p:nvPr>
        </p:nvSpPr>
        <p:spPr>
          <a:xfrm>
            <a:off x="374275" y="297678"/>
            <a:ext cx="10833847" cy="1561715"/>
          </a:xfrm>
        </p:spPr>
        <p:txBody>
          <a:bodyPr vert="horz">
            <a:normAutofit/>
          </a:bodyPr>
          <a:lstStyle/>
          <a:p>
            <a:pPr defTabSz="36000">
              <a:lnSpc>
                <a:spcPct val="65000"/>
              </a:lnSpc>
            </a:pPr>
            <a:r>
              <a:rPr lang="da-DK" dirty="0">
                <a:solidFill>
                  <a:schemeClr val="accent2"/>
                </a:solidFill>
                <a:latin typeface="27 Sans Light"/>
                <a:ea typeface="Verdana"/>
              </a:rPr>
              <a:t>Vi tager </a:t>
            </a:r>
            <a:r>
              <a:rPr lang="da-DK" b="1" dirty="0">
                <a:solidFill>
                  <a:schemeClr val="accent2"/>
                </a:solidFill>
                <a:latin typeface="27 Sans Light"/>
                <a:ea typeface="Verdana"/>
              </a:rPr>
              <a:t>socialt ansvar </a:t>
            </a:r>
            <a:br>
              <a:rPr lang="da-DK" dirty="0">
                <a:solidFill>
                  <a:schemeClr val="accent2"/>
                </a:solidFill>
                <a:latin typeface="27 Sans Light" panose="02000000000000000000" pitchFamily="50" charset="0"/>
                <a:ea typeface="Verdana" panose="020B0604030504040204" pitchFamily="34" charset="0"/>
              </a:rPr>
            </a:br>
            <a:br>
              <a:rPr lang="da-DK" sz="2000" dirty="0">
                <a:solidFill>
                  <a:schemeClr val="accent2"/>
                </a:solidFill>
                <a:latin typeface="27 Sans Light" panose="02000000000000000000" pitchFamily="50" charset="0"/>
                <a:ea typeface="Verdana" panose="020B0604030504040204" pitchFamily="34" charset="0"/>
              </a:rPr>
            </a:br>
            <a:r>
              <a:rPr lang="da-DK" sz="2000" dirty="0">
                <a:solidFill>
                  <a:schemeClr val="accent2"/>
                </a:solidFill>
                <a:latin typeface="27 Sans Light"/>
                <a:ea typeface="Verdana"/>
              </a:rPr>
              <a:t>	</a:t>
            </a:r>
            <a:r>
              <a:rPr lang="da-DK" sz="2500" dirty="0">
                <a:solidFill>
                  <a:schemeClr val="accent2"/>
                </a:solidFill>
                <a:latin typeface="27 Sans Light" panose="02000000000000000000"/>
                <a:ea typeface="Verdana"/>
              </a:rPr>
              <a:t>Derfor støtter vi initiativer til gavn for udsatte børn og unge - og deres pårørende.</a:t>
            </a:r>
          </a:p>
        </p:txBody>
      </p:sp>
      <p:pic>
        <p:nvPicPr>
          <p:cNvPr id="3" name="Billede 2">
            <a:extLst>
              <a:ext uri="{FF2B5EF4-FFF2-40B4-BE49-F238E27FC236}">
                <a16:creationId xmlns:a16="http://schemas.microsoft.com/office/drawing/2014/main" id="{BD8F001E-8AFB-CB2C-BAB0-6B3BE6F4001F}"/>
              </a:ext>
            </a:extLst>
          </p:cNvPr>
          <p:cNvPicPr>
            <a:picLocks noChangeAspect="1"/>
          </p:cNvPicPr>
          <p:nvPr/>
        </p:nvPicPr>
        <p:blipFill rotWithShape="1">
          <a:blip r:embed="rId6"/>
          <a:srcRect l="6131" r="2235"/>
          <a:stretch/>
        </p:blipFill>
        <p:spPr>
          <a:xfrm>
            <a:off x="4638674" y="2159851"/>
            <a:ext cx="2933021" cy="1439072"/>
          </a:xfrm>
          <a:prstGeom prst="rect">
            <a:avLst/>
          </a:prstGeom>
          <a:solidFill>
            <a:srgbClr val="FFFFFF">
              <a:shade val="85000"/>
            </a:srgbClr>
          </a:solidFill>
          <a:ln w="190500" cap="rnd">
            <a:solidFill>
              <a:srgbClr val="FFFFFF"/>
            </a:solidFill>
          </a:ln>
          <a:effectLst>
            <a:outerShdw blurRad="63500" sx="102000" sy="102000" algn="c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8" name="Rektangel 7">
            <a:extLst>
              <a:ext uri="{FF2B5EF4-FFF2-40B4-BE49-F238E27FC236}">
                <a16:creationId xmlns:a16="http://schemas.microsoft.com/office/drawing/2014/main" id="{E508ECA1-608E-F499-F8B3-9BBB310300F0}"/>
              </a:ext>
            </a:extLst>
          </p:cNvPr>
          <p:cNvSpPr/>
          <p:nvPr/>
        </p:nvSpPr>
        <p:spPr>
          <a:xfrm>
            <a:off x="8713638" y="3854386"/>
            <a:ext cx="3300299" cy="203132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Vi støtter Julemærkehjemmene, hvor børn, der mistrives pga. fx ensomhed, mobning og lavt selvværd bliver en del af et trygt og positivt fællesskab med udgangspunkt i støtte og omsorg.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a-DK"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pic>
        <p:nvPicPr>
          <p:cNvPr id="11" name="Billede 10">
            <a:extLst>
              <a:ext uri="{FF2B5EF4-FFF2-40B4-BE49-F238E27FC236}">
                <a16:creationId xmlns:a16="http://schemas.microsoft.com/office/drawing/2014/main" id="{62F75E5C-EB11-7BC5-0BD4-1568577D603A}"/>
              </a:ext>
            </a:extLst>
          </p:cNvPr>
          <p:cNvPicPr>
            <a:picLocks noChangeAspect="1"/>
          </p:cNvPicPr>
          <p:nvPr/>
        </p:nvPicPr>
        <p:blipFill>
          <a:blip r:embed="rId7"/>
          <a:stretch>
            <a:fillRect/>
          </a:stretch>
        </p:blipFill>
        <p:spPr>
          <a:xfrm>
            <a:off x="533400" y="2052638"/>
            <a:ext cx="3009900" cy="1643336"/>
          </a:xfrm>
          <a:prstGeom prst="rect">
            <a:avLst/>
          </a:prstGeom>
          <a:effectLst>
            <a:outerShdw blurRad="63500" sx="102000" sy="102000" algn="ctr" rotWithShape="0">
              <a:prstClr val="black">
                <a:alpha val="40000"/>
              </a:prstClr>
            </a:outerShdw>
          </a:effectLst>
        </p:spPr>
      </p:pic>
      <p:pic>
        <p:nvPicPr>
          <p:cNvPr id="16" name="Billede 15">
            <a:extLst>
              <a:ext uri="{FF2B5EF4-FFF2-40B4-BE49-F238E27FC236}">
                <a16:creationId xmlns:a16="http://schemas.microsoft.com/office/drawing/2014/main" id="{7B1989E6-5562-7806-80DF-7F550B985316}"/>
              </a:ext>
            </a:extLst>
          </p:cNvPr>
          <p:cNvPicPr>
            <a:picLocks noChangeAspect="1"/>
          </p:cNvPicPr>
          <p:nvPr/>
        </p:nvPicPr>
        <p:blipFill>
          <a:blip r:embed="rId8"/>
          <a:stretch>
            <a:fillRect/>
          </a:stretch>
        </p:blipFill>
        <p:spPr>
          <a:xfrm>
            <a:off x="8810625" y="2062163"/>
            <a:ext cx="1901002" cy="1643336"/>
          </a:xfrm>
          <a:prstGeom prst="rect">
            <a:avLst/>
          </a:prstGeom>
          <a:effectLst>
            <a:outerShdw blurRad="63500" sx="102000" sy="102000" algn="ctr" rotWithShape="0">
              <a:prstClr val="black">
                <a:alpha val="40000"/>
              </a:prstClr>
            </a:outerShdw>
          </a:effectLst>
        </p:spPr>
      </p:pic>
      <p:pic>
        <p:nvPicPr>
          <p:cNvPr id="6" name="Billede 5" descr="Et billede, der indeholder tekst, logo, Font/skrifttype, symbol&#10;&#10;Indhold genereret af kunstig intelligens kan være forkert.">
            <a:extLst>
              <a:ext uri="{FF2B5EF4-FFF2-40B4-BE49-F238E27FC236}">
                <a16:creationId xmlns:a16="http://schemas.microsoft.com/office/drawing/2014/main" id="{633F131D-F1DE-EDA0-226F-867E2257E0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2800291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8230EAD-2DD5-BB91-7C30-28D8E67C22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think-cell data - do not delete" hidden="1">
                        <a:extLst>
                          <a:ext uri="{FF2B5EF4-FFF2-40B4-BE49-F238E27FC236}">
                            <a16:creationId xmlns:a16="http://schemas.microsoft.com/office/drawing/2014/main" id="{38230EAD-2DD5-BB91-7C30-28D8E67C22A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Flowchart: Document 1">
            <a:extLst>
              <a:ext uri="{FF2B5EF4-FFF2-40B4-BE49-F238E27FC236}">
                <a16:creationId xmlns:a16="http://schemas.microsoft.com/office/drawing/2014/main" id="{C24C2581-797C-4CF1-83D3-3039C8DAE986}"/>
              </a:ext>
            </a:extLst>
          </p:cNvPr>
          <p:cNvSpPr/>
          <p:nvPr/>
        </p:nvSpPr>
        <p:spPr>
          <a:xfrm flipV="1">
            <a:off x="0" y="3230241"/>
            <a:ext cx="12192000" cy="280477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8567"/>
              <a:gd name="connsiteX1" fmla="*/ 21600 w 21600"/>
              <a:gd name="connsiteY1" fmla="*/ 0 h 28567"/>
              <a:gd name="connsiteX2" fmla="*/ 21600 w 21600"/>
              <a:gd name="connsiteY2" fmla="*/ 17322 h 28567"/>
              <a:gd name="connsiteX3" fmla="*/ 0 w 21600"/>
              <a:gd name="connsiteY3" fmla="*/ 20172 h 28567"/>
              <a:gd name="connsiteX4" fmla="*/ 0 w 21600"/>
              <a:gd name="connsiteY4" fmla="*/ 0 h 2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8567">
                <a:moveTo>
                  <a:pt x="0" y="0"/>
                </a:moveTo>
                <a:lnTo>
                  <a:pt x="21600" y="0"/>
                </a:lnTo>
                <a:lnTo>
                  <a:pt x="21600" y="17322"/>
                </a:lnTo>
                <a:cubicBezTo>
                  <a:pt x="10800" y="17322"/>
                  <a:pt x="10058" y="40601"/>
                  <a:pt x="0" y="20172"/>
                </a:cubicBezTo>
                <a:lnTo>
                  <a:pt x="0" y="0"/>
                </a:lnTo>
                <a:close/>
              </a:path>
            </a:pathLst>
          </a:cu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rgbClr val="0DA8BF"/>
              </a:solidFill>
            </a:endParaRPr>
          </a:p>
        </p:txBody>
      </p:sp>
      <p:sp>
        <p:nvSpPr>
          <p:cNvPr id="5" name="Titel 4">
            <a:extLst>
              <a:ext uri="{FF2B5EF4-FFF2-40B4-BE49-F238E27FC236}">
                <a16:creationId xmlns:a16="http://schemas.microsoft.com/office/drawing/2014/main" id="{67CBDBC1-A708-4A16-8A0D-064EA780802D}"/>
              </a:ext>
            </a:extLst>
          </p:cNvPr>
          <p:cNvSpPr>
            <a:spLocks noGrp="1"/>
          </p:cNvSpPr>
          <p:nvPr>
            <p:ph type="title"/>
          </p:nvPr>
        </p:nvSpPr>
        <p:spPr/>
        <p:txBody>
          <a:bodyPr vert="horz"/>
          <a:lstStyle/>
          <a:p>
            <a:r>
              <a:rPr lang="da-DK" sz="4267" dirty="0">
                <a:solidFill>
                  <a:schemeClr val="accent2"/>
                </a:solidFill>
                <a:latin typeface="27 Sans Light" panose="02000000000000000000" pitchFamily="50" charset="0"/>
              </a:rPr>
              <a:t>Alle de privatforsikringer, du har brug for </a:t>
            </a:r>
            <a:endParaRPr lang="da-DK" dirty="0">
              <a:solidFill>
                <a:schemeClr val="accent2"/>
              </a:solidFill>
              <a:latin typeface="27 Sans Light" panose="02000000000000000000" pitchFamily="50" charset="0"/>
            </a:endParaRPr>
          </a:p>
        </p:txBody>
      </p:sp>
      <p:pic>
        <p:nvPicPr>
          <p:cNvPr id="8" name="Picture 12">
            <a:extLst>
              <a:ext uri="{FF2B5EF4-FFF2-40B4-BE49-F238E27FC236}">
                <a16:creationId xmlns:a16="http://schemas.microsoft.com/office/drawing/2014/main" id="{1800FED8-A132-4074-836F-85A7B8B46D31}"/>
              </a:ext>
            </a:extLst>
          </p:cNvPr>
          <p:cNvPicPr>
            <a:picLocks noChangeAspect="1"/>
          </p:cNvPicPr>
          <p:nvPr/>
        </p:nvPicPr>
        <p:blipFill>
          <a:blip r:embed="rId6"/>
          <a:stretch>
            <a:fillRect/>
          </a:stretch>
        </p:blipFill>
        <p:spPr>
          <a:xfrm>
            <a:off x="1312323" y="2065146"/>
            <a:ext cx="691271" cy="691271"/>
          </a:xfrm>
          <a:prstGeom prst="rect">
            <a:avLst/>
          </a:prstGeom>
        </p:spPr>
      </p:pic>
      <p:pic>
        <p:nvPicPr>
          <p:cNvPr id="9" name="Picture 13">
            <a:extLst>
              <a:ext uri="{FF2B5EF4-FFF2-40B4-BE49-F238E27FC236}">
                <a16:creationId xmlns:a16="http://schemas.microsoft.com/office/drawing/2014/main" id="{9CCC3288-4BEF-4AB3-9DB1-D724091CC33C}"/>
              </a:ext>
            </a:extLst>
          </p:cNvPr>
          <p:cNvPicPr>
            <a:picLocks noChangeAspect="1"/>
          </p:cNvPicPr>
          <p:nvPr/>
        </p:nvPicPr>
        <p:blipFill>
          <a:blip r:embed="rId7"/>
          <a:stretch>
            <a:fillRect/>
          </a:stretch>
        </p:blipFill>
        <p:spPr>
          <a:xfrm>
            <a:off x="1250615" y="2863495"/>
            <a:ext cx="752979" cy="752979"/>
          </a:xfrm>
          <a:prstGeom prst="rect">
            <a:avLst/>
          </a:prstGeom>
        </p:spPr>
      </p:pic>
      <p:pic>
        <p:nvPicPr>
          <p:cNvPr id="10" name="Picture 14">
            <a:extLst>
              <a:ext uri="{FF2B5EF4-FFF2-40B4-BE49-F238E27FC236}">
                <a16:creationId xmlns:a16="http://schemas.microsoft.com/office/drawing/2014/main" id="{23168C6D-F249-4C6A-9885-907D4DC0801B}"/>
              </a:ext>
            </a:extLst>
          </p:cNvPr>
          <p:cNvPicPr>
            <a:picLocks noChangeAspect="1"/>
          </p:cNvPicPr>
          <p:nvPr/>
        </p:nvPicPr>
        <p:blipFill>
          <a:blip r:embed="rId8"/>
          <a:stretch>
            <a:fillRect/>
          </a:stretch>
        </p:blipFill>
        <p:spPr>
          <a:xfrm>
            <a:off x="1312323" y="3749015"/>
            <a:ext cx="626580" cy="626580"/>
          </a:xfrm>
          <a:prstGeom prst="rect">
            <a:avLst/>
          </a:prstGeom>
        </p:spPr>
      </p:pic>
      <p:pic>
        <p:nvPicPr>
          <p:cNvPr id="11" name="Picture 15">
            <a:extLst>
              <a:ext uri="{FF2B5EF4-FFF2-40B4-BE49-F238E27FC236}">
                <a16:creationId xmlns:a16="http://schemas.microsoft.com/office/drawing/2014/main" id="{181214F2-4E72-4AE7-AC66-1C89D62F1A60}"/>
              </a:ext>
            </a:extLst>
          </p:cNvPr>
          <p:cNvPicPr>
            <a:picLocks noChangeAspect="1"/>
          </p:cNvPicPr>
          <p:nvPr/>
        </p:nvPicPr>
        <p:blipFill>
          <a:blip r:embed="rId9"/>
          <a:stretch>
            <a:fillRect/>
          </a:stretch>
        </p:blipFill>
        <p:spPr>
          <a:xfrm>
            <a:off x="1312323" y="4508136"/>
            <a:ext cx="609600" cy="609600"/>
          </a:xfrm>
          <a:prstGeom prst="rect">
            <a:avLst/>
          </a:prstGeom>
        </p:spPr>
      </p:pic>
      <p:pic>
        <p:nvPicPr>
          <p:cNvPr id="12" name="Picture 4">
            <a:extLst>
              <a:ext uri="{FF2B5EF4-FFF2-40B4-BE49-F238E27FC236}">
                <a16:creationId xmlns:a16="http://schemas.microsoft.com/office/drawing/2014/main" id="{EF8D7F5D-0BB2-4BC8-BEE5-511CA8FD6DE4}"/>
              </a:ext>
            </a:extLst>
          </p:cNvPr>
          <p:cNvPicPr>
            <a:picLocks noChangeAspect="1"/>
          </p:cNvPicPr>
          <p:nvPr/>
        </p:nvPicPr>
        <p:blipFill>
          <a:blip r:embed="rId10"/>
          <a:stretch>
            <a:fillRect/>
          </a:stretch>
        </p:blipFill>
        <p:spPr>
          <a:xfrm>
            <a:off x="4672764" y="1953549"/>
            <a:ext cx="670560" cy="670560"/>
          </a:xfrm>
          <a:prstGeom prst="rect">
            <a:avLst/>
          </a:prstGeom>
        </p:spPr>
      </p:pic>
      <p:sp>
        <p:nvSpPr>
          <p:cNvPr id="13" name="Undertitel 2">
            <a:extLst>
              <a:ext uri="{FF2B5EF4-FFF2-40B4-BE49-F238E27FC236}">
                <a16:creationId xmlns:a16="http://schemas.microsoft.com/office/drawing/2014/main" id="{5399BAA5-8783-41A8-987E-F07D33327B1A}"/>
              </a:ext>
            </a:extLst>
          </p:cNvPr>
          <p:cNvSpPr txBox="1">
            <a:spLocks/>
          </p:cNvSpPr>
          <p:nvPr/>
        </p:nvSpPr>
        <p:spPr>
          <a:xfrm>
            <a:off x="2135477" y="2185727"/>
            <a:ext cx="2197537" cy="402347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4D4D4D"/>
                </a:solidFill>
                <a:latin typeface="Verdana" charset="0"/>
                <a:ea typeface="Verdana" charset="0"/>
                <a:cs typeface="Verdan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4D4D4D"/>
                </a:solidFill>
                <a:latin typeface="Verdana" charset="0"/>
                <a:ea typeface="Verdana" charset="0"/>
                <a:cs typeface="Verdan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4D4D4D"/>
                </a:solidFill>
                <a:latin typeface="Verdana" charset="0"/>
                <a:ea typeface="Verdana" charset="0"/>
                <a:cs typeface="Verdan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4D4D4D"/>
                </a:solidFill>
                <a:latin typeface="Verdana" charset="0"/>
                <a:ea typeface="Verdana" charset="0"/>
                <a:cs typeface="Verdan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4D4D4D"/>
                </a:solidFill>
                <a:latin typeface="Verdana" charset="0"/>
                <a:ea typeface="Verdana" charset="0"/>
                <a:cs typeface="Verdan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1733" dirty="0"/>
              <a:t>Indbo</a:t>
            </a:r>
            <a:br>
              <a:rPr lang="da-DK" sz="1733" dirty="0"/>
            </a:br>
            <a:r>
              <a:rPr lang="da-DK" sz="1733" dirty="0"/>
              <a:t>	</a:t>
            </a:r>
            <a:br>
              <a:rPr lang="da-DK" sz="1733" dirty="0"/>
            </a:br>
            <a:endParaRPr lang="da-DK" sz="1733" dirty="0"/>
          </a:p>
          <a:p>
            <a:r>
              <a:rPr lang="da-DK" sz="1733" dirty="0"/>
              <a:t>Rejse</a:t>
            </a:r>
            <a:br>
              <a:rPr lang="da-DK" sz="1733" dirty="0"/>
            </a:br>
            <a:br>
              <a:rPr lang="da-DK" sz="1733" dirty="0"/>
            </a:br>
            <a:endParaRPr lang="da-DK" sz="1733" dirty="0"/>
          </a:p>
          <a:p>
            <a:r>
              <a:rPr lang="da-DK" sz="1733" dirty="0"/>
              <a:t>Hus</a:t>
            </a:r>
            <a:br>
              <a:rPr lang="da-DK" sz="1733" dirty="0"/>
            </a:br>
            <a:br>
              <a:rPr lang="da-DK" sz="1733" dirty="0"/>
            </a:br>
            <a:endParaRPr lang="da-DK" sz="1733" dirty="0"/>
          </a:p>
          <a:p>
            <a:r>
              <a:rPr lang="da-DK" sz="1733" dirty="0"/>
              <a:t>Fritidshus</a:t>
            </a:r>
          </a:p>
          <a:p>
            <a:pPr marL="0" indent="0">
              <a:buNone/>
            </a:pPr>
            <a:r>
              <a:rPr lang="da-DK" sz="2800" dirty="0"/>
              <a:t>		</a:t>
            </a:r>
          </a:p>
        </p:txBody>
      </p:sp>
      <p:pic>
        <p:nvPicPr>
          <p:cNvPr id="14" name="Picture 8">
            <a:extLst>
              <a:ext uri="{FF2B5EF4-FFF2-40B4-BE49-F238E27FC236}">
                <a16:creationId xmlns:a16="http://schemas.microsoft.com/office/drawing/2014/main" id="{6AE3AD7E-D737-4FBC-8151-5E5EC1BEF4F8}"/>
              </a:ext>
            </a:extLst>
          </p:cNvPr>
          <p:cNvPicPr>
            <a:picLocks noChangeAspect="1"/>
          </p:cNvPicPr>
          <p:nvPr/>
        </p:nvPicPr>
        <p:blipFill>
          <a:blip r:embed="rId11"/>
          <a:stretch>
            <a:fillRect/>
          </a:stretch>
        </p:blipFill>
        <p:spPr>
          <a:xfrm>
            <a:off x="4613703" y="2756416"/>
            <a:ext cx="769229" cy="769229"/>
          </a:xfrm>
          <a:prstGeom prst="rect">
            <a:avLst/>
          </a:prstGeom>
        </p:spPr>
      </p:pic>
      <p:pic>
        <p:nvPicPr>
          <p:cNvPr id="15" name="Picture 7">
            <a:extLst>
              <a:ext uri="{FF2B5EF4-FFF2-40B4-BE49-F238E27FC236}">
                <a16:creationId xmlns:a16="http://schemas.microsoft.com/office/drawing/2014/main" id="{97E513DF-4E21-406E-9BFA-E37DB13D6CE3}"/>
              </a:ext>
            </a:extLst>
          </p:cNvPr>
          <p:cNvPicPr>
            <a:picLocks noChangeAspect="1"/>
          </p:cNvPicPr>
          <p:nvPr/>
        </p:nvPicPr>
        <p:blipFill>
          <a:blip r:embed="rId12"/>
          <a:stretch>
            <a:fillRect/>
          </a:stretch>
        </p:blipFill>
        <p:spPr>
          <a:xfrm>
            <a:off x="4639787" y="3604347"/>
            <a:ext cx="717061" cy="717061"/>
          </a:xfrm>
          <a:prstGeom prst="rect">
            <a:avLst/>
          </a:prstGeom>
        </p:spPr>
      </p:pic>
      <p:pic>
        <p:nvPicPr>
          <p:cNvPr id="16" name="Picture 5">
            <a:extLst>
              <a:ext uri="{FF2B5EF4-FFF2-40B4-BE49-F238E27FC236}">
                <a16:creationId xmlns:a16="http://schemas.microsoft.com/office/drawing/2014/main" id="{5F13FEA7-5170-4C50-976B-A7FC6C0F2B25}"/>
              </a:ext>
            </a:extLst>
          </p:cNvPr>
          <p:cNvPicPr>
            <a:picLocks noChangeAspect="1"/>
          </p:cNvPicPr>
          <p:nvPr/>
        </p:nvPicPr>
        <p:blipFill>
          <a:blip r:embed="rId13"/>
          <a:stretch>
            <a:fillRect/>
          </a:stretch>
        </p:blipFill>
        <p:spPr>
          <a:xfrm>
            <a:off x="4688004" y="4460291"/>
            <a:ext cx="640080" cy="640080"/>
          </a:xfrm>
          <a:prstGeom prst="rect">
            <a:avLst/>
          </a:prstGeom>
        </p:spPr>
      </p:pic>
      <p:sp>
        <p:nvSpPr>
          <p:cNvPr id="17" name="Undertitel 2">
            <a:extLst>
              <a:ext uri="{FF2B5EF4-FFF2-40B4-BE49-F238E27FC236}">
                <a16:creationId xmlns:a16="http://schemas.microsoft.com/office/drawing/2014/main" id="{464B9015-7746-4586-96DD-08ECCED8504F}"/>
              </a:ext>
            </a:extLst>
          </p:cNvPr>
          <p:cNvSpPr txBox="1">
            <a:spLocks/>
          </p:cNvSpPr>
          <p:nvPr/>
        </p:nvSpPr>
        <p:spPr>
          <a:xfrm>
            <a:off x="5683076" y="2185727"/>
            <a:ext cx="2197537" cy="3548500"/>
          </a:xfrm>
          <a:prstGeom prst="rect">
            <a:avLst/>
          </a:prstGeom>
        </p:spPr>
        <p:txBody>
          <a:bodyPr vert="horz" lIns="121920" tIns="60960" rIns="121920" bIns="60960" rtlCol="0">
            <a:normAutofit/>
          </a:bodyPr>
          <a:lstStyle>
            <a:lvl1pPr marL="0" indent="0" algn="l" defTabSz="685800" rtl="0" eaLnBrk="1" fontAlgn="t" latinLnBrk="0" hangingPunct="1">
              <a:lnSpc>
                <a:spcPct val="90000"/>
              </a:lnSpc>
              <a:spcBef>
                <a:spcPts val="750"/>
              </a:spcBef>
              <a:buFont typeface="Arial" panose="020B0604020202020204" pitchFamily="34" charset="0"/>
              <a:buNone/>
              <a:defRPr sz="1400" kern="1200">
                <a:solidFill>
                  <a:srgbClr val="4D4D4D"/>
                </a:solidFill>
                <a:latin typeface="Verdana" charset="0"/>
                <a:ea typeface="Verdana" charset="0"/>
                <a:cs typeface="Verdana"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rgbClr val="4D4D4D"/>
                </a:solidFill>
                <a:latin typeface="Verdana" charset="0"/>
                <a:ea typeface="Verdana" charset="0"/>
                <a:cs typeface="Verdana"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rgbClr val="4D4D4D"/>
                </a:solidFill>
                <a:latin typeface="Verdana" charset="0"/>
                <a:ea typeface="Verdana" charset="0"/>
                <a:cs typeface="Verdana"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rgbClr val="4D4D4D"/>
                </a:solidFill>
                <a:latin typeface="Verdana" charset="0"/>
                <a:ea typeface="Verdana" charset="0"/>
                <a:cs typeface="Verdana"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rgbClr val="4D4D4D"/>
                </a:solidFill>
                <a:latin typeface="Verdana" charset="0"/>
                <a:ea typeface="Verdana" charset="0"/>
                <a:cs typeface="Verdana"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380990" indent="-380990">
              <a:buFont typeface="Arial" panose="020B0604020202020204" pitchFamily="34" charset="0"/>
              <a:buChar char="•"/>
            </a:pPr>
            <a:r>
              <a:rPr lang="da-DK" sz="1733" dirty="0"/>
              <a:t>Bil</a:t>
            </a:r>
            <a:br>
              <a:rPr lang="da-DK" sz="1733" dirty="0"/>
            </a:br>
            <a:r>
              <a:rPr lang="da-DK" sz="1733" dirty="0"/>
              <a:t>	</a:t>
            </a:r>
            <a:br>
              <a:rPr lang="da-DK" sz="1733" dirty="0"/>
            </a:br>
            <a:endParaRPr lang="da-DK" sz="1733" dirty="0"/>
          </a:p>
          <a:p>
            <a:pPr marL="380990" indent="-380990">
              <a:buFont typeface="Arial" panose="020B0604020202020204" pitchFamily="34" charset="0"/>
              <a:buChar char="•"/>
            </a:pPr>
            <a:r>
              <a:rPr lang="da-DK" sz="1733" dirty="0"/>
              <a:t>Motorcykel</a:t>
            </a:r>
            <a:br>
              <a:rPr lang="da-DK" sz="1733" dirty="0"/>
            </a:br>
            <a:br>
              <a:rPr lang="da-DK" sz="1733" dirty="0"/>
            </a:br>
            <a:endParaRPr lang="da-DK" sz="1733" dirty="0"/>
          </a:p>
          <a:p>
            <a:pPr marL="380990" indent="-380990">
              <a:buFont typeface="Arial" panose="020B0604020202020204" pitchFamily="34" charset="0"/>
              <a:buChar char="•"/>
            </a:pPr>
            <a:r>
              <a:rPr lang="da-DK" sz="1733" dirty="0"/>
              <a:t>Knallert</a:t>
            </a:r>
            <a:br>
              <a:rPr lang="da-DK" sz="1733" dirty="0"/>
            </a:br>
            <a:br>
              <a:rPr lang="da-DK" sz="1733" dirty="0"/>
            </a:br>
            <a:endParaRPr lang="da-DK" sz="1733" dirty="0"/>
          </a:p>
          <a:p>
            <a:pPr marL="380990" indent="-380990">
              <a:buFont typeface="Arial" panose="020B0604020202020204" pitchFamily="34" charset="0"/>
              <a:buChar char="•"/>
            </a:pPr>
            <a:r>
              <a:rPr lang="da-DK" sz="1733" dirty="0"/>
              <a:t>Campingvogn	</a:t>
            </a:r>
            <a:r>
              <a:rPr lang="da-DK" sz="1867" dirty="0"/>
              <a:t>	</a:t>
            </a:r>
          </a:p>
        </p:txBody>
      </p:sp>
      <p:pic>
        <p:nvPicPr>
          <p:cNvPr id="18" name="Picture 11">
            <a:extLst>
              <a:ext uri="{FF2B5EF4-FFF2-40B4-BE49-F238E27FC236}">
                <a16:creationId xmlns:a16="http://schemas.microsoft.com/office/drawing/2014/main" id="{EF451B27-003D-4B4D-9EC2-5325483248C2}"/>
              </a:ext>
            </a:extLst>
          </p:cNvPr>
          <p:cNvPicPr>
            <a:picLocks noChangeAspect="1"/>
          </p:cNvPicPr>
          <p:nvPr/>
        </p:nvPicPr>
        <p:blipFill>
          <a:blip r:embed="rId14"/>
          <a:stretch>
            <a:fillRect/>
          </a:stretch>
        </p:blipFill>
        <p:spPr>
          <a:xfrm>
            <a:off x="8374873" y="2003882"/>
            <a:ext cx="695324" cy="695324"/>
          </a:xfrm>
          <a:prstGeom prst="rect">
            <a:avLst/>
          </a:prstGeom>
        </p:spPr>
      </p:pic>
      <p:pic>
        <p:nvPicPr>
          <p:cNvPr id="19" name="Picture 9">
            <a:extLst>
              <a:ext uri="{FF2B5EF4-FFF2-40B4-BE49-F238E27FC236}">
                <a16:creationId xmlns:a16="http://schemas.microsoft.com/office/drawing/2014/main" id="{E398ACBF-1D05-4831-8A3D-915F9E57CFB6}"/>
              </a:ext>
            </a:extLst>
          </p:cNvPr>
          <p:cNvPicPr>
            <a:picLocks noChangeAspect="1"/>
          </p:cNvPicPr>
          <p:nvPr/>
        </p:nvPicPr>
        <p:blipFill>
          <a:blip r:embed="rId15"/>
          <a:stretch>
            <a:fillRect/>
          </a:stretch>
        </p:blipFill>
        <p:spPr>
          <a:xfrm>
            <a:off x="8374872" y="2756416"/>
            <a:ext cx="754381" cy="754381"/>
          </a:xfrm>
          <a:prstGeom prst="rect">
            <a:avLst/>
          </a:prstGeom>
        </p:spPr>
      </p:pic>
      <p:pic>
        <p:nvPicPr>
          <p:cNvPr id="20" name="Picture 10">
            <a:extLst>
              <a:ext uri="{FF2B5EF4-FFF2-40B4-BE49-F238E27FC236}">
                <a16:creationId xmlns:a16="http://schemas.microsoft.com/office/drawing/2014/main" id="{4239F77E-4B38-4795-B6F8-A5098185600D}"/>
              </a:ext>
            </a:extLst>
          </p:cNvPr>
          <p:cNvPicPr>
            <a:picLocks noChangeAspect="1"/>
          </p:cNvPicPr>
          <p:nvPr/>
        </p:nvPicPr>
        <p:blipFill>
          <a:blip r:embed="rId16"/>
          <a:stretch>
            <a:fillRect/>
          </a:stretch>
        </p:blipFill>
        <p:spPr>
          <a:xfrm>
            <a:off x="8374873" y="3525646"/>
            <a:ext cx="798993" cy="798993"/>
          </a:xfrm>
          <a:prstGeom prst="rect">
            <a:avLst/>
          </a:prstGeom>
        </p:spPr>
      </p:pic>
      <p:sp>
        <p:nvSpPr>
          <p:cNvPr id="22" name="Undertitel 2">
            <a:extLst>
              <a:ext uri="{FF2B5EF4-FFF2-40B4-BE49-F238E27FC236}">
                <a16:creationId xmlns:a16="http://schemas.microsoft.com/office/drawing/2014/main" id="{30451037-778D-4B7D-8F55-562B9AF64BE1}"/>
              </a:ext>
            </a:extLst>
          </p:cNvPr>
          <p:cNvSpPr txBox="1">
            <a:spLocks/>
          </p:cNvSpPr>
          <p:nvPr/>
        </p:nvSpPr>
        <p:spPr>
          <a:xfrm>
            <a:off x="9336180" y="2185727"/>
            <a:ext cx="2197537" cy="3949496"/>
          </a:xfrm>
          <a:prstGeom prst="rect">
            <a:avLst/>
          </a:prstGeom>
        </p:spPr>
        <p:txBody>
          <a:bodyPr vert="horz" lIns="121920" tIns="60960" rIns="121920" bIns="60960" rtlCol="0">
            <a:normAutofit/>
          </a:bodyPr>
          <a:lstStyle>
            <a:lvl1pPr marL="0" indent="0" algn="l" defTabSz="685800" rtl="0" eaLnBrk="1" fontAlgn="t" latinLnBrk="0" hangingPunct="1">
              <a:lnSpc>
                <a:spcPct val="90000"/>
              </a:lnSpc>
              <a:spcBef>
                <a:spcPts val="750"/>
              </a:spcBef>
              <a:buFont typeface="Arial" panose="020B0604020202020204" pitchFamily="34" charset="0"/>
              <a:buNone/>
              <a:defRPr sz="1400" kern="1200">
                <a:solidFill>
                  <a:srgbClr val="4D4D4D"/>
                </a:solidFill>
                <a:latin typeface="Verdana" charset="0"/>
                <a:ea typeface="Verdana" charset="0"/>
                <a:cs typeface="Verdana"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rgbClr val="4D4D4D"/>
                </a:solidFill>
                <a:latin typeface="Verdana" charset="0"/>
                <a:ea typeface="Verdana" charset="0"/>
                <a:cs typeface="Verdana"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rgbClr val="4D4D4D"/>
                </a:solidFill>
                <a:latin typeface="Verdana" charset="0"/>
                <a:ea typeface="Verdana" charset="0"/>
                <a:cs typeface="Verdana"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rgbClr val="4D4D4D"/>
                </a:solidFill>
                <a:latin typeface="Verdana" charset="0"/>
                <a:ea typeface="Verdana" charset="0"/>
                <a:cs typeface="Verdana"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rgbClr val="4D4D4D"/>
                </a:solidFill>
                <a:latin typeface="Verdana" charset="0"/>
                <a:ea typeface="Verdana" charset="0"/>
                <a:cs typeface="Verdana"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380990" indent="-380990">
              <a:buFont typeface="Arial" panose="020B0604020202020204" pitchFamily="34" charset="0"/>
              <a:buChar char="•"/>
            </a:pPr>
            <a:r>
              <a:rPr lang="da-DK" sz="1733" dirty="0"/>
              <a:t>Person</a:t>
            </a:r>
            <a:br>
              <a:rPr lang="da-DK" sz="1733" dirty="0"/>
            </a:br>
            <a:br>
              <a:rPr lang="da-DK" sz="1733" dirty="0"/>
            </a:br>
            <a:endParaRPr lang="da-DK" sz="1733" dirty="0"/>
          </a:p>
          <a:p>
            <a:pPr marL="380990" indent="-380990">
              <a:buFont typeface="Arial" panose="020B0604020202020204" pitchFamily="34" charset="0"/>
              <a:buChar char="•"/>
            </a:pPr>
            <a:r>
              <a:rPr lang="da-DK" sz="1733" dirty="0"/>
              <a:t>Hund</a:t>
            </a:r>
            <a:br>
              <a:rPr lang="da-DK" sz="1733" dirty="0"/>
            </a:br>
            <a:br>
              <a:rPr lang="da-DK" sz="1733" dirty="0"/>
            </a:br>
            <a:endParaRPr lang="da-DK" sz="1733" dirty="0"/>
          </a:p>
          <a:p>
            <a:pPr marL="380990" indent="-380990">
              <a:buFont typeface="Arial" panose="020B0604020202020204" pitchFamily="34" charset="0"/>
              <a:buChar char="•"/>
            </a:pPr>
            <a:r>
              <a:rPr lang="da-DK" sz="1733" dirty="0"/>
              <a:t>Kat</a:t>
            </a:r>
            <a:br>
              <a:rPr lang="da-DK" sz="1733" dirty="0"/>
            </a:br>
            <a:br>
              <a:rPr lang="da-DK" sz="1733" dirty="0"/>
            </a:br>
            <a:endParaRPr lang="da-DK" sz="1733" dirty="0"/>
          </a:p>
          <a:p>
            <a:endParaRPr lang="da-DK" sz="1733" dirty="0"/>
          </a:p>
          <a:p>
            <a:endParaRPr lang="da-DK" sz="1867" dirty="0"/>
          </a:p>
          <a:p>
            <a:r>
              <a:rPr lang="da-DK" sz="1867" dirty="0"/>
              <a:t>		</a:t>
            </a:r>
          </a:p>
        </p:txBody>
      </p:sp>
      <p:pic>
        <p:nvPicPr>
          <p:cNvPr id="4" name="Billede 3" descr="Et billede, der indeholder tekst, logo, Font/skrifttype, symbol&#10;&#10;Indhold genereret af kunstig intelligens kan være forkert.">
            <a:extLst>
              <a:ext uri="{FF2B5EF4-FFF2-40B4-BE49-F238E27FC236}">
                <a16:creationId xmlns:a16="http://schemas.microsoft.com/office/drawing/2014/main" id="{0923299F-8580-F5D7-E7FE-135A7EBCEF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18737661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48D886F6-5A79-2E04-488F-2ECFA94F2F5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5" name="think-cell data - do not delete" hidden="1">
                        <a:extLst>
                          <a:ext uri="{FF2B5EF4-FFF2-40B4-BE49-F238E27FC236}">
                            <a16:creationId xmlns:a16="http://schemas.microsoft.com/office/drawing/2014/main" id="{48D886F6-5A79-2E04-488F-2ECFA94F2F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Billede 1" descr="Et billede, der indeholder person, Ansigt, tøj, smil">
            <a:extLst>
              <a:ext uri="{FF2B5EF4-FFF2-40B4-BE49-F238E27FC236}">
                <a16:creationId xmlns:a16="http://schemas.microsoft.com/office/drawing/2014/main" id="{455B9221-4007-1DC1-B9BF-85C062042F48}"/>
              </a:ext>
            </a:extLst>
          </p:cNvPr>
          <p:cNvPicPr>
            <a:picLocks noChangeAspect="1"/>
          </p:cNvPicPr>
          <p:nvPr/>
        </p:nvPicPr>
        <p:blipFill rotWithShape="1">
          <a:blip r:embed="rId6">
            <a:extLst>
              <a:ext uri="{28A0092B-C50C-407E-A947-70E740481C1C}">
                <a14:useLocalDpi xmlns:a14="http://schemas.microsoft.com/office/drawing/2010/main" val="0"/>
              </a:ext>
            </a:extLst>
          </a:blip>
          <a:srcRect l="22582" t="11357" r="18159" b="20807"/>
          <a:stretch/>
        </p:blipFill>
        <p:spPr>
          <a:xfrm>
            <a:off x="6095999" y="0"/>
            <a:ext cx="6096001" cy="4652146"/>
          </a:xfrm>
          <a:prstGeom prst="rect">
            <a:avLst/>
          </a:prstGeom>
        </p:spPr>
      </p:pic>
      <p:sp>
        <p:nvSpPr>
          <p:cNvPr id="14" name="Rektangel 13">
            <a:extLst>
              <a:ext uri="{FF2B5EF4-FFF2-40B4-BE49-F238E27FC236}">
                <a16:creationId xmlns:a16="http://schemas.microsoft.com/office/drawing/2014/main" id="{46CD67B5-12A6-5127-1AB8-1A48B6DF50F7}"/>
              </a:ext>
            </a:extLst>
          </p:cNvPr>
          <p:cNvSpPr/>
          <p:nvPr/>
        </p:nvSpPr>
        <p:spPr>
          <a:xfrm>
            <a:off x="0" y="0"/>
            <a:ext cx="6096000" cy="4652146"/>
          </a:xfrm>
          <a:prstGeom prst="rect">
            <a:avLst/>
          </a:prstGeom>
          <a:solidFill>
            <a:srgbClr val="A619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5072ECDA-6825-421D-996D-71E9CD32F039}"/>
              </a:ext>
            </a:extLst>
          </p:cNvPr>
          <p:cNvSpPr txBox="1"/>
          <p:nvPr/>
        </p:nvSpPr>
        <p:spPr>
          <a:xfrm>
            <a:off x="768626" y="236069"/>
            <a:ext cx="5071065" cy="769441"/>
          </a:xfrm>
          <a:prstGeom prst="rect">
            <a:avLst/>
          </a:prstGeom>
          <a:noFill/>
        </p:spPr>
        <p:txBody>
          <a:bodyPr wrap="square" rtlCol="0">
            <a:spAutoFit/>
          </a:bodyPr>
          <a:lstStyle/>
          <a:p>
            <a:r>
              <a:rPr lang="da-DK" sz="4400" dirty="0">
                <a:solidFill>
                  <a:schemeClr val="bg1"/>
                </a:solidFill>
                <a:latin typeface="27 Sans Light" panose="02000000000000000000" pitchFamily="50" charset="0"/>
              </a:rPr>
              <a:t>FOA elev  </a:t>
            </a:r>
          </a:p>
        </p:txBody>
      </p:sp>
      <p:sp>
        <p:nvSpPr>
          <p:cNvPr id="19" name="Rektangel 18">
            <a:extLst>
              <a:ext uri="{FF2B5EF4-FFF2-40B4-BE49-F238E27FC236}">
                <a16:creationId xmlns:a16="http://schemas.microsoft.com/office/drawing/2014/main" id="{56535D60-2DC3-700B-F2C3-7DEC0DAB8CA2}"/>
              </a:ext>
            </a:extLst>
          </p:cNvPr>
          <p:cNvSpPr/>
          <p:nvPr/>
        </p:nvSpPr>
        <p:spPr>
          <a:xfrm>
            <a:off x="804878" y="1005510"/>
            <a:ext cx="4905103" cy="3046988"/>
          </a:xfrm>
          <a:prstGeom prst="rect">
            <a:avLst/>
          </a:prstGeom>
        </p:spPr>
        <p:txBody>
          <a:bodyPr wrap="square">
            <a:spAutoFit/>
          </a:bodyPr>
          <a:lstStyle/>
          <a:p>
            <a:pPr marL="285750" indent="-285750">
              <a:buFont typeface="Arial" panose="020B0604020202020204" pitchFamily="34" charset="0"/>
              <a:buChar char="•"/>
            </a:pPr>
            <a:r>
              <a:rPr lang="da-DK" sz="1600" dirty="0">
                <a:solidFill>
                  <a:schemeClr val="bg1"/>
                </a:solidFill>
                <a:latin typeface="Verdana" panose="020B0604030504040204" pitchFamily="34" charset="0"/>
                <a:ea typeface="Verdana" panose="020B0604030504040204" pitchFamily="34" charset="0"/>
              </a:rPr>
              <a:t>Din indboforsikring dækker fx indbrud, psykologhjælp eller hvis du kommer til at lave skader på andres ting.</a:t>
            </a:r>
          </a:p>
          <a:p>
            <a:pPr marL="285750" indent="-285750">
              <a:buFont typeface="Arial" panose="020B0604020202020204" pitchFamily="34" charset="0"/>
              <a:buChar char="•"/>
            </a:pPr>
            <a:endParaRPr lang="da-DK" sz="16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sz="1600" dirty="0">
                <a:solidFill>
                  <a:schemeClr val="bg1"/>
                </a:solidFill>
                <a:latin typeface="Verdana" panose="020B0604030504040204" pitchFamily="34" charset="0"/>
                <a:ea typeface="Verdana" panose="020B0604030504040204" pitchFamily="34" charset="0"/>
              </a:rPr>
              <a:t>Ulykkesforsikringen dækker dig, hvis du kommer til skade. Du får en forsikringssum på 1 mio. kr.</a:t>
            </a:r>
          </a:p>
          <a:p>
            <a:pPr marL="285750" indent="-285750">
              <a:buFont typeface="Arial" panose="020B0604020202020204" pitchFamily="34" charset="0"/>
              <a:buChar char="•"/>
            </a:pPr>
            <a:endParaRPr lang="da-DK" sz="16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sz="1600" dirty="0">
                <a:solidFill>
                  <a:schemeClr val="bg1"/>
                </a:solidFill>
                <a:latin typeface="Verdana" panose="020B0604030504040204" pitchFamily="34" charset="0"/>
                <a:ea typeface="Verdana" panose="020B0604030504040204" pitchFamily="34" charset="0"/>
              </a:rPr>
              <a:t>Rejseforsikring dækker naturligvis dig og dine ting når du rejser, men vidste du, at vi også dækker din roommate, hvis han/hun rejser med dig?</a:t>
            </a:r>
          </a:p>
        </p:txBody>
      </p:sp>
      <p:sp>
        <p:nvSpPr>
          <p:cNvPr id="16" name="Tekstfelt 15">
            <a:extLst>
              <a:ext uri="{FF2B5EF4-FFF2-40B4-BE49-F238E27FC236}">
                <a16:creationId xmlns:a16="http://schemas.microsoft.com/office/drawing/2014/main" id="{578D0335-8DF2-6474-C27E-97C865E17F8D}"/>
              </a:ext>
            </a:extLst>
          </p:cNvPr>
          <p:cNvSpPr txBox="1"/>
          <p:nvPr/>
        </p:nvSpPr>
        <p:spPr>
          <a:xfrm>
            <a:off x="1540256" y="5032364"/>
            <a:ext cx="2932359" cy="86177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da-DK" sz="3000" b="1" dirty="0">
                <a:solidFill>
                  <a:srgbClr val="A6192E"/>
                </a:solidFill>
                <a:latin typeface="27 Sans Light" panose="02000000000000000000" pitchFamily="50" charset="0"/>
              </a:rPr>
              <a:t>89 kr./md. </a:t>
            </a:r>
            <a:br>
              <a:rPr lang="da-DK" sz="3000" b="1" dirty="0">
                <a:solidFill>
                  <a:srgbClr val="A6192E"/>
                </a:solidFill>
                <a:latin typeface="27 Sans Light" panose="02000000000000000000" pitchFamily="50" charset="0"/>
              </a:rPr>
            </a:br>
            <a:r>
              <a:rPr lang="da-DK" sz="2000" dirty="0">
                <a:solidFill>
                  <a:srgbClr val="A6192E"/>
                </a:solidFill>
                <a:latin typeface="27 Sans Light" panose="02000000000000000000" pitchFamily="50" charset="0"/>
              </a:rPr>
              <a:t>for indboforsikring</a:t>
            </a:r>
          </a:p>
        </p:txBody>
      </p:sp>
      <p:sp>
        <p:nvSpPr>
          <p:cNvPr id="20" name="Tekstfelt 19">
            <a:extLst>
              <a:ext uri="{FF2B5EF4-FFF2-40B4-BE49-F238E27FC236}">
                <a16:creationId xmlns:a16="http://schemas.microsoft.com/office/drawing/2014/main" id="{2A32023E-BEAA-C267-D615-84F9DF104D8B}"/>
              </a:ext>
            </a:extLst>
          </p:cNvPr>
          <p:cNvSpPr txBox="1"/>
          <p:nvPr/>
        </p:nvSpPr>
        <p:spPr>
          <a:xfrm>
            <a:off x="7904018" y="5032363"/>
            <a:ext cx="2831915" cy="86177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da-DK" sz="3000" b="1" dirty="0">
                <a:solidFill>
                  <a:srgbClr val="A6192E"/>
                </a:solidFill>
                <a:latin typeface="27 Sans Light" panose="02000000000000000000" pitchFamily="50" charset="0"/>
              </a:rPr>
              <a:t>20% rabat </a:t>
            </a:r>
            <a:br>
              <a:rPr lang="da-DK" sz="3000" b="1" dirty="0">
                <a:solidFill>
                  <a:srgbClr val="A6192E"/>
                </a:solidFill>
                <a:latin typeface="27 Sans Light" panose="02000000000000000000" pitchFamily="50" charset="0"/>
              </a:rPr>
            </a:br>
            <a:r>
              <a:rPr lang="da-DK" sz="2000" dirty="0">
                <a:solidFill>
                  <a:srgbClr val="A6192E"/>
                </a:solidFill>
                <a:latin typeface="27 Sans Light" panose="02000000000000000000" pitchFamily="50" charset="0"/>
              </a:rPr>
              <a:t>på rejseforsikring</a:t>
            </a:r>
            <a:endParaRPr kumimoji="0" lang="da-DK" sz="3000" i="0" u="none" strike="noStrike" kern="1200" cap="none" spc="0" normalizeH="0" baseline="0" noProof="0" dirty="0">
              <a:ln>
                <a:noFill/>
              </a:ln>
              <a:solidFill>
                <a:srgbClr val="A6192E"/>
              </a:solidFill>
              <a:effectLst/>
              <a:uLnTx/>
              <a:uFillTx/>
              <a:latin typeface="27 Sans Light" panose="02000000000000000000" pitchFamily="50" charset="0"/>
              <a:ea typeface="+mn-ea"/>
              <a:cs typeface="+mn-cs"/>
            </a:endParaRPr>
          </a:p>
        </p:txBody>
      </p:sp>
      <p:sp>
        <p:nvSpPr>
          <p:cNvPr id="3" name="Tekstfelt 2">
            <a:extLst>
              <a:ext uri="{FF2B5EF4-FFF2-40B4-BE49-F238E27FC236}">
                <a16:creationId xmlns:a16="http://schemas.microsoft.com/office/drawing/2014/main" id="{B945B0F5-8AE5-BB32-D0D3-EF05AC664526}"/>
              </a:ext>
            </a:extLst>
          </p:cNvPr>
          <p:cNvSpPr txBox="1"/>
          <p:nvPr/>
        </p:nvSpPr>
        <p:spPr>
          <a:xfrm>
            <a:off x="4629819" y="5032364"/>
            <a:ext cx="2932359" cy="86177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da-DK" sz="3000" b="1" dirty="0">
                <a:solidFill>
                  <a:srgbClr val="A6192E"/>
                </a:solidFill>
                <a:latin typeface="27 Sans Light" panose="02000000000000000000" pitchFamily="50" charset="0"/>
              </a:rPr>
              <a:t>97 kr./md. </a:t>
            </a:r>
            <a:br>
              <a:rPr lang="da-DK" sz="3000" b="1" dirty="0">
                <a:solidFill>
                  <a:srgbClr val="A6192E"/>
                </a:solidFill>
                <a:latin typeface="27 Sans Light" panose="02000000000000000000" pitchFamily="50" charset="0"/>
              </a:rPr>
            </a:br>
            <a:r>
              <a:rPr lang="da-DK" sz="2000" dirty="0">
                <a:solidFill>
                  <a:srgbClr val="A6192E"/>
                </a:solidFill>
                <a:latin typeface="27 Sans Light" panose="02000000000000000000" pitchFamily="50" charset="0"/>
              </a:rPr>
              <a:t>for ulykkesforsikring</a:t>
            </a:r>
          </a:p>
        </p:txBody>
      </p:sp>
      <p:pic>
        <p:nvPicPr>
          <p:cNvPr id="6" name="Billede 5" descr="Et billede, der indeholder tekst, logo, Font/skrifttype, symbol&#10;&#10;Indhold genereret af kunstig intelligens kan være forkert.">
            <a:extLst>
              <a:ext uri="{FF2B5EF4-FFF2-40B4-BE49-F238E27FC236}">
                <a16:creationId xmlns:a16="http://schemas.microsoft.com/office/drawing/2014/main" id="{935314D8-E817-AE5E-6088-43788F0F86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32895067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A1DA248-868E-75F1-060B-BAC051922EB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think-cell data - do not delete" hidden="1">
                        <a:extLst>
                          <a:ext uri="{FF2B5EF4-FFF2-40B4-BE49-F238E27FC236}">
                            <a16:creationId xmlns:a16="http://schemas.microsoft.com/office/drawing/2014/main" id="{1A1DA248-868E-75F1-060B-BAC051922E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64D931D7-79F8-4B21-93DC-F474931C8CC7}"/>
              </a:ext>
            </a:extLst>
          </p:cNvPr>
          <p:cNvSpPr>
            <a:spLocks noGrp="1"/>
          </p:cNvSpPr>
          <p:nvPr>
            <p:ph type="title"/>
          </p:nvPr>
        </p:nvSpPr>
        <p:spPr>
          <a:xfrm>
            <a:off x="195789" y="4172967"/>
            <a:ext cx="5506806" cy="659842"/>
          </a:xfrm>
        </p:spPr>
        <p:txBody>
          <a:bodyPr vert="horz"/>
          <a:lstStyle/>
          <a:p>
            <a:pPr algn="ctr"/>
            <a:r>
              <a:rPr lang="da-DK" b="1" dirty="0"/>
              <a:t>Tak for i dag</a:t>
            </a:r>
            <a:endParaRPr lang="en-US" b="1" dirty="0"/>
          </a:p>
        </p:txBody>
      </p:sp>
      <p:pic>
        <p:nvPicPr>
          <p:cNvPr id="12" name="Pladsholder til billede 11" descr="Blue backdrop with a dog wearing a birthday cap">
            <a:extLst>
              <a:ext uri="{FF2B5EF4-FFF2-40B4-BE49-F238E27FC236}">
                <a16:creationId xmlns:a16="http://schemas.microsoft.com/office/drawing/2014/main" id="{5AF69A9F-86D9-157A-54AA-A54E02028494}"/>
              </a:ext>
            </a:extLst>
          </p:cNvPr>
          <p:cNvPicPr>
            <a:picLocks noGrp="1" noChangeAspect="1"/>
          </p:cNvPicPr>
          <p:nvPr>
            <p:ph type="pic" sz="quarter" idx="14"/>
          </p:nvPr>
        </p:nvPicPr>
        <p:blipFill rotWithShape="1">
          <a:blip r:embed="rId5"/>
          <a:srcRect l="8555" r="8555"/>
          <a:stretch/>
        </p:blipFill>
        <p:spPr>
          <a:xfrm>
            <a:off x="4601571" y="0"/>
            <a:ext cx="7580643" cy="6085470"/>
          </a:xfrm>
        </p:spPr>
      </p:pic>
      <p:pic>
        <p:nvPicPr>
          <p:cNvPr id="6" name="Grafik 5" descr="Badge Spørgsmålstegn med massiv udfyldning">
            <a:extLst>
              <a:ext uri="{FF2B5EF4-FFF2-40B4-BE49-F238E27FC236}">
                <a16:creationId xmlns:a16="http://schemas.microsoft.com/office/drawing/2014/main" id="{B4D6487F-9113-E426-944B-8A9FDE47B8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8818" y="573846"/>
            <a:ext cx="3599121" cy="3599121"/>
          </a:xfrm>
          <a:prstGeom prst="rect">
            <a:avLst/>
          </a:prstGeom>
        </p:spPr>
      </p:pic>
      <p:pic>
        <p:nvPicPr>
          <p:cNvPr id="5" name="Billede 4" descr="Et billede, der indeholder tekst, logo, Font/skrifttype, symbol&#10;&#10;Indhold genereret af kunstig intelligens kan være forkert.">
            <a:extLst>
              <a:ext uri="{FF2B5EF4-FFF2-40B4-BE49-F238E27FC236}">
                <a16:creationId xmlns:a16="http://schemas.microsoft.com/office/drawing/2014/main" id="{91306CB1-0152-0561-1243-C3CFDFDC04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1801988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2786C83-1D7A-632C-FA8B-FFF6C2990BE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think-cell data - do not delete" hidden="1">
                        <a:extLst>
                          <a:ext uri="{FF2B5EF4-FFF2-40B4-BE49-F238E27FC236}">
                            <a16:creationId xmlns:a16="http://schemas.microsoft.com/office/drawing/2014/main" id="{82786C83-1D7A-632C-FA8B-FFF6C2990BE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 name="Billede 13" descr="Et billede, der indeholder indendørs, mur, tøj, person&#10;&#10;Automatisk genereret beskrivelse">
            <a:extLst>
              <a:ext uri="{FF2B5EF4-FFF2-40B4-BE49-F238E27FC236}">
                <a16:creationId xmlns:a16="http://schemas.microsoft.com/office/drawing/2014/main" id="{800A48BF-A69B-5123-3371-AF92A7FCEC8C}"/>
              </a:ext>
            </a:extLst>
          </p:cNvPr>
          <p:cNvPicPr>
            <a:picLocks noChangeAspect="1"/>
          </p:cNvPicPr>
          <p:nvPr/>
        </p:nvPicPr>
        <p:blipFill rotWithShape="1">
          <a:blip r:embed="rId6">
            <a:extLst>
              <a:ext uri="{28A0092B-C50C-407E-A947-70E740481C1C}">
                <a14:useLocalDpi xmlns:a14="http://schemas.microsoft.com/office/drawing/2010/main" val="0"/>
              </a:ext>
            </a:extLst>
          </a:blip>
          <a:srcRect l="28668" t="16092" r="8823" b="23064"/>
          <a:stretch/>
        </p:blipFill>
        <p:spPr>
          <a:xfrm>
            <a:off x="5761673" y="0"/>
            <a:ext cx="6430327" cy="4172659"/>
          </a:xfrm>
          <a:prstGeom prst="rect">
            <a:avLst/>
          </a:prstGeom>
        </p:spPr>
      </p:pic>
      <p:sp>
        <p:nvSpPr>
          <p:cNvPr id="4" name="Tekstfelt 3">
            <a:extLst>
              <a:ext uri="{FF2B5EF4-FFF2-40B4-BE49-F238E27FC236}">
                <a16:creationId xmlns:a16="http://schemas.microsoft.com/office/drawing/2014/main" id="{5072ECDA-6825-421D-996D-71E9CD32F039}"/>
              </a:ext>
            </a:extLst>
          </p:cNvPr>
          <p:cNvSpPr txBox="1"/>
          <p:nvPr/>
        </p:nvSpPr>
        <p:spPr>
          <a:xfrm>
            <a:off x="644866" y="226803"/>
            <a:ext cx="39592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chemeClr val="accent2"/>
                </a:solidFill>
                <a:effectLst/>
                <a:uLnTx/>
                <a:uFillTx/>
                <a:latin typeface="27 Sans Light" panose="02000000000000000000" pitchFamily="50" charset="0"/>
                <a:ea typeface="+mn-ea"/>
                <a:cs typeface="+mn-cs"/>
              </a:rPr>
              <a:t>Indboforsikring</a:t>
            </a:r>
          </a:p>
        </p:txBody>
      </p:sp>
      <p:sp>
        <p:nvSpPr>
          <p:cNvPr id="15" name="Undertitel 6">
            <a:extLst>
              <a:ext uri="{FF2B5EF4-FFF2-40B4-BE49-F238E27FC236}">
                <a16:creationId xmlns:a16="http://schemas.microsoft.com/office/drawing/2014/main" id="{E5CEA85F-7B6E-4E94-9EE0-BCF038F7D6A4}"/>
              </a:ext>
            </a:extLst>
          </p:cNvPr>
          <p:cNvSpPr txBox="1">
            <a:spLocks/>
          </p:cNvSpPr>
          <p:nvPr/>
        </p:nvSpPr>
        <p:spPr>
          <a:xfrm>
            <a:off x="644866" y="1093965"/>
            <a:ext cx="4838073" cy="27387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27 Sans Light" panose="02000000000000000000"/>
                <a:ea typeface="Verdana" panose="020B0604030504040204" pitchFamily="34" charset="0"/>
              </a:rPr>
              <a:t>Dækker alle i husstanden</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27 Sans Light" panose="02000000000000000000"/>
                <a:ea typeface="Verdana" panose="020B0604030504040204" pitchFamily="34" charset="0"/>
              </a:rPr>
              <a:t>Ikke noget loft på forsikringen</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27 Sans Light" panose="02000000000000000000"/>
                <a:ea typeface="Verdana" panose="020B0604030504040204" pitchFamily="34" charset="0"/>
              </a:rPr>
              <a:t>Mulighed for 0 kr. i selvrisiko</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27 Sans Light" panose="02000000000000000000"/>
                <a:ea typeface="Verdana" panose="020B0604030504040204" pitchFamily="34" charset="0"/>
              </a:rPr>
              <a:t>Attraktive fordele</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27 Sans Light" panose="02000000000000000000"/>
                <a:ea typeface="Verdana" panose="020B0604030504040204" pitchFamily="34" charset="0"/>
              </a:rPr>
              <a:t>Pakker der dækker dine behov</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a-DK" sz="2000" b="0" i="0" u="none" strike="noStrike" kern="1200" cap="none" spc="0" normalizeH="0" baseline="0" noProof="0" dirty="0">
              <a:ln>
                <a:noFill/>
              </a:ln>
              <a:solidFill>
                <a:prstClr val="black"/>
              </a:solidFill>
              <a:effectLst/>
              <a:uLnTx/>
              <a:uFillTx/>
              <a:latin typeface="27 Sans Light" panose="02000000000000000000"/>
              <a:ea typeface="Verdana" panose="020B060403050404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a-DK" sz="2000" b="0" i="0" u="none" strike="noStrike" kern="1200" cap="none" spc="0" normalizeH="0" baseline="0" noProof="0" dirty="0">
              <a:ln>
                <a:noFill/>
              </a:ln>
              <a:solidFill>
                <a:prstClr val="black"/>
              </a:solidFill>
              <a:effectLst/>
              <a:uLnTx/>
              <a:uFillTx/>
              <a:latin typeface="27 Sans Light" panose="02000000000000000000"/>
              <a:ea typeface="Verdana" panose="020B0604030504040204" pitchFamily="34" charset="0"/>
            </a:endParaRPr>
          </a:p>
        </p:txBody>
      </p:sp>
      <p:sp>
        <p:nvSpPr>
          <p:cNvPr id="5" name="Rektangel 4">
            <a:extLst>
              <a:ext uri="{FF2B5EF4-FFF2-40B4-BE49-F238E27FC236}">
                <a16:creationId xmlns:a16="http://schemas.microsoft.com/office/drawing/2014/main" id="{FFEC6C8E-7C94-C42C-E36C-6C2987DC5B63}"/>
              </a:ext>
            </a:extLst>
          </p:cNvPr>
          <p:cNvSpPr/>
          <p:nvPr/>
        </p:nvSpPr>
        <p:spPr>
          <a:xfrm>
            <a:off x="0" y="3418608"/>
            <a:ext cx="12192000" cy="2597726"/>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D60F1077-4E68-7D72-238D-803377EA9FEB}"/>
              </a:ext>
            </a:extLst>
          </p:cNvPr>
          <p:cNvSpPr txBox="1"/>
          <p:nvPr/>
        </p:nvSpPr>
        <p:spPr>
          <a:xfrm>
            <a:off x="526172" y="4172659"/>
            <a:ext cx="55698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3000" dirty="0">
                <a:solidFill>
                  <a:schemeClr val="bg1"/>
                </a:solidFill>
                <a:latin typeface="27 Sans Light" panose="02000000000000000000" pitchFamily="50" charset="0"/>
              </a:rPr>
              <a:t>Tre </a:t>
            </a:r>
            <a:r>
              <a:rPr lang="da-DK" sz="3000" b="1" dirty="0">
                <a:solidFill>
                  <a:schemeClr val="bg1"/>
                </a:solidFill>
                <a:latin typeface="27 Sans Light" panose="02000000000000000000" pitchFamily="50" charset="0"/>
              </a:rPr>
              <a:t>gode grunde </a:t>
            </a:r>
            <a:r>
              <a:rPr lang="da-DK" sz="3000" dirty="0">
                <a:solidFill>
                  <a:schemeClr val="bg1"/>
                </a:solidFill>
                <a:latin typeface="27 Sans Light" panose="02000000000000000000" pitchFamily="50" charset="0"/>
              </a:rPr>
              <a:t>til at vælge indboforsikringen </a:t>
            </a:r>
            <a:endParaRPr kumimoji="0" lang="da-DK" sz="30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endParaRPr>
          </a:p>
        </p:txBody>
      </p:sp>
      <p:sp>
        <p:nvSpPr>
          <p:cNvPr id="11" name="Tekstfelt 10">
            <a:extLst>
              <a:ext uri="{FF2B5EF4-FFF2-40B4-BE49-F238E27FC236}">
                <a16:creationId xmlns:a16="http://schemas.microsoft.com/office/drawing/2014/main" id="{9DBA60E7-EF82-886F-315D-112A0FF4BF05}"/>
              </a:ext>
            </a:extLst>
          </p:cNvPr>
          <p:cNvSpPr txBox="1"/>
          <p:nvPr/>
        </p:nvSpPr>
        <p:spPr>
          <a:xfrm>
            <a:off x="6140877" y="3584861"/>
            <a:ext cx="5569828" cy="76944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a-DK" sz="20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t>Få en cykelfordel med</a:t>
            </a:r>
            <a:br>
              <a:rPr kumimoji="0" lang="da-DK" sz="20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br>
            <a:r>
              <a:rPr kumimoji="0" lang="da-DK" sz="12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t>Vær mere sikker, når du er på farten med en cykellås. Følger med, når du køber Udvidet eller Super-pakken.</a:t>
            </a:r>
          </a:p>
        </p:txBody>
      </p:sp>
      <p:sp>
        <p:nvSpPr>
          <p:cNvPr id="12" name="Tekstfelt 11">
            <a:extLst>
              <a:ext uri="{FF2B5EF4-FFF2-40B4-BE49-F238E27FC236}">
                <a16:creationId xmlns:a16="http://schemas.microsoft.com/office/drawing/2014/main" id="{5BF4B6B2-774C-4DAC-5945-CA1E56B4EC10}"/>
              </a:ext>
            </a:extLst>
          </p:cNvPr>
          <p:cNvSpPr txBox="1"/>
          <p:nvPr/>
        </p:nvSpPr>
        <p:spPr>
          <a:xfrm>
            <a:off x="6140877" y="4331786"/>
            <a:ext cx="5569828" cy="76944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a-DK" sz="20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t>Boligdækning</a:t>
            </a:r>
            <a:br>
              <a:rPr kumimoji="0" lang="da-DK" sz="20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br>
            <a:r>
              <a:rPr kumimoji="0" lang="da-DK" sz="12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t>Ekstra solid dækning for dig, som bor i lejlighed, hvad enten du er ejer eller lejer.</a:t>
            </a:r>
          </a:p>
        </p:txBody>
      </p:sp>
      <p:sp>
        <p:nvSpPr>
          <p:cNvPr id="13" name="Tekstfelt 12">
            <a:extLst>
              <a:ext uri="{FF2B5EF4-FFF2-40B4-BE49-F238E27FC236}">
                <a16:creationId xmlns:a16="http://schemas.microsoft.com/office/drawing/2014/main" id="{998DA613-6A81-7C44-80E8-B6D06F0797FA}"/>
              </a:ext>
            </a:extLst>
          </p:cNvPr>
          <p:cNvSpPr txBox="1"/>
          <p:nvPr/>
        </p:nvSpPr>
        <p:spPr>
          <a:xfrm>
            <a:off x="6140877" y="5101227"/>
            <a:ext cx="5569828" cy="76944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a-DK" sz="20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t>Tryg i Livet inkluderet</a:t>
            </a:r>
            <a:br>
              <a:rPr kumimoji="0" lang="da-DK" sz="20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br>
            <a:r>
              <a:rPr kumimoji="0" lang="da-DK" sz="12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t>Få fri adgang til professionel rådgivning og hjælp, hvis livet bliver svært - fx ved angst, stress, skilsmisse eller sygdom.</a:t>
            </a:r>
          </a:p>
        </p:txBody>
      </p:sp>
      <p:pic>
        <p:nvPicPr>
          <p:cNvPr id="3" name="Billede 2" descr="Et billede, der indeholder tekst, logo, Font/skrifttype, symbol&#10;&#10;Indhold genereret af kunstig intelligens kan være forkert.">
            <a:extLst>
              <a:ext uri="{FF2B5EF4-FFF2-40B4-BE49-F238E27FC236}">
                <a16:creationId xmlns:a16="http://schemas.microsoft.com/office/drawing/2014/main" id="{BB7C4E3D-F624-8EFA-903F-CC2A72D4A4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18708382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48D886F6-5A79-2E04-488F-2ECFA94F2F5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5" name="think-cell data - do not delete" hidden="1">
                        <a:extLst>
                          <a:ext uri="{FF2B5EF4-FFF2-40B4-BE49-F238E27FC236}">
                            <a16:creationId xmlns:a16="http://schemas.microsoft.com/office/drawing/2014/main" id="{48D886F6-5A79-2E04-488F-2ECFA94F2F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Billede 4" descr="Et billede, der indeholder person, udendørs, køretøj, hjul&#10;&#10;Automatisk genereret beskrivelse">
            <a:extLst>
              <a:ext uri="{FF2B5EF4-FFF2-40B4-BE49-F238E27FC236}">
                <a16:creationId xmlns:a16="http://schemas.microsoft.com/office/drawing/2014/main" id="{043AA7E2-888B-0334-CCC3-4186CDA7C221}"/>
              </a:ext>
            </a:extLst>
          </p:cNvPr>
          <p:cNvPicPr>
            <a:picLocks noChangeAspect="1"/>
          </p:cNvPicPr>
          <p:nvPr/>
        </p:nvPicPr>
        <p:blipFill>
          <a:blip r:embed="rId6">
            <a:extLst>
              <a:ext uri="{28A0092B-C50C-407E-A947-70E740481C1C}">
                <a14:useLocalDpi xmlns:a14="http://schemas.microsoft.com/office/drawing/2010/main" val="0"/>
              </a:ext>
            </a:extLst>
          </a:blip>
          <a:srcRect l="5751" r="6990"/>
          <a:stretch/>
        </p:blipFill>
        <p:spPr>
          <a:xfrm>
            <a:off x="6096001" y="0"/>
            <a:ext cx="6096000" cy="4652780"/>
          </a:xfrm>
          <a:prstGeom prst="rect">
            <a:avLst/>
          </a:prstGeom>
        </p:spPr>
      </p:pic>
      <p:sp>
        <p:nvSpPr>
          <p:cNvPr id="14" name="Rektangel 13">
            <a:extLst>
              <a:ext uri="{FF2B5EF4-FFF2-40B4-BE49-F238E27FC236}">
                <a16:creationId xmlns:a16="http://schemas.microsoft.com/office/drawing/2014/main" id="{46CD67B5-12A6-5127-1AB8-1A48B6DF50F7}"/>
              </a:ext>
            </a:extLst>
          </p:cNvPr>
          <p:cNvSpPr/>
          <p:nvPr/>
        </p:nvSpPr>
        <p:spPr>
          <a:xfrm>
            <a:off x="0" y="0"/>
            <a:ext cx="6096000" cy="4652146"/>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5072ECDA-6825-421D-996D-71E9CD32F039}"/>
              </a:ext>
            </a:extLst>
          </p:cNvPr>
          <p:cNvSpPr txBox="1"/>
          <p:nvPr/>
        </p:nvSpPr>
        <p:spPr>
          <a:xfrm>
            <a:off x="768626" y="236069"/>
            <a:ext cx="5071065" cy="769441"/>
          </a:xfrm>
          <a:prstGeom prst="rect">
            <a:avLst/>
          </a:prstGeom>
          <a:noFill/>
        </p:spPr>
        <p:txBody>
          <a:bodyPr wrap="square" rtlCol="0">
            <a:spAutoFit/>
          </a:bodyPr>
          <a:lstStyle/>
          <a:p>
            <a:r>
              <a:rPr lang="da-DK" sz="4400" dirty="0">
                <a:solidFill>
                  <a:schemeClr val="bg1"/>
                </a:solidFill>
                <a:latin typeface="27 Sans Light" panose="02000000000000000000" pitchFamily="50" charset="0"/>
              </a:rPr>
              <a:t>Bilforsikring </a:t>
            </a:r>
          </a:p>
        </p:txBody>
      </p:sp>
      <p:sp>
        <p:nvSpPr>
          <p:cNvPr id="19" name="Rektangel 18">
            <a:extLst>
              <a:ext uri="{FF2B5EF4-FFF2-40B4-BE49-F238E27FC236}">
                <a16:creationId xmlns:a16="http://schemas.microsoft.com/office/drawing/2014/main" id="{56535D60-2DC3-700B-F2C3-7DEC0DAB8CA2}"/>
              </a:ext>
            </a:extLst>
          </p:cNvPr>
          <p:cNvSpPr/>
          <p:nvPr/>
        </p:nvSpPr>
        <p:spPr>
          <a:xfrm>
            <a:off x="804878" y="1005510"/>
            <a:ext cx="4905103" cy="3785652"/>
          </a:xfrm>
          <a:prstGeom prst="rect">
            <a:avLst/>
          </a:prstGeom>
        </p:spPr>
        <p:txBody>
          <a:bodyPr wrap="square">
            <a:spAutoFit/>
          </a:bodyPr>
          <a:lstStyle/>
          <a:p>
            <a:r>
              <a:rPr lang="da-DK" sz="1600" dirty="0">
                <a:solidFill>
                  <a:schemeClr val="bg1"/>
                </a:solidFill>
                <a:latin typeface="Verdana" panose="020B0604030504040204" pitchFamily="34" charset="0"/>
                <a:ea typeface="Verdana" panose="020B0604030504040204" pitchFamily="34" charset="0"/>
              </a:rPr>
              <a:t>Til både benzin-/dieselbil og el-/hybridbil - uanset om du ejer eller leaser.</a:t>
            </a:r>
          </a:p>
          <a:p>
            <a:br>
              <a:rPr lang="da-DK" sz="1600" dirty="0">
                <a:solidFill>
                  <a:schemeClr val="bg1"/>
                </a:solidFill>
                <a:latin typeface="Verdana" panose="020B0604030504040204" pitchFamily="34" charset="0"/>
                <a:ea typeface="Verdana" panose="020B0604030504040204" pitchFamily="34" charset="0"/>
              </a:rPr>
            </a:br>
            <a:r>
              <a:rPr lang="da-DK" sz="1600" dirty="0">
                <a:solidFill>
                  <a:schemeClr val="bg1"/>
                </a:solidFill>
                <a:latin typeface="Verdana" panose="020B0604030504040204" pitchFamily="34" charset="0"/>
                <a:ea typeface="Verdana" panose="020B0604030504040204" pitchFamily="34" charset="0"/>
              </a:rPr>
              <a:t>3 forsikringspakker, så det er nemt at vælge dén, der passer til netop dit behov. </a:t>
            </a:r>
          </a:p>
          <a:p>
            <a:endParaRPr lang="da-DK" sz="1600" dirty="0">
              <a:solidFill>
                <a:schemeClr val="bg1"/>
              </a:solidFill>
              <a:latin typeface="Verdana" panose="020B0604030504040204" pitchFamily="34" charset="0"/>
              <a:ea typeface="Verdana" panose="020B0604030504040204" pitchFamily="34" charset="0"/>
            </a:endParaRPr>
          </a:p>
          <a:p>
            <a:r>
              <a:rPr lang="da-DK" sz="1600" dirty="0">
                <a:solidFill>
                  <a:schemeClr val="bg1"/>
                </a:solidFill>
                <a:latin typeface="Verdana" panose="020B0604030504040204" pitchFamily="34" charset="0"/>
                <a:ea typeface="Verdana" panose="020B0604030504040204" pitchFamily="34" charset="0"/>
              </a:rPr>
              <a:t>I alle 3 pakker får du:</a:t>
            </a:r>
          </a:p>
          <a:p>
            <a:pPr marL="285750" indent="-285750">
              <a:buFont typeface="Arial" panose="020B0604020202020204" pitchFamily="34" charset="0"/>
              <a:buChar char="•"/>
            </a:pPr>
            <a:r>
              <a:rPr lang="da-DK" sz="1600" dirty="0">
                <a:solidFill>
                  <a:schemeClr val="bg1"/>
                </a:solidFill>
                <a:latin typeface="Verdana" panose="020B0604030504040204" pitchFamily="34" charset="0"/>
                <a:ea typeface="Verdana" panose="020B0604030504040204" pitchFamily="34" charset="0"/>
              </a:rPr>
              <a:t>Ansvar inkl. Førerforsikring</a:t>
            </a:r>
          </a:p>
          <a:p>
            <a:pPr marL="285750" indent="-285750">
              <a:buFont typeface="Arial" panose="020B0604020202020204" pitchFamily="34" charset="0"/>
              <a:buChar char="•"/>
            </a:pPr>
            <a:r>
              <a:rPr lang="da-DK" sz="1600" dirty="0">
                <a:solidFill>
                  <a:schemeClr val="bg1"/>
                </a:solidFill>
                <a:latin typeface="Verdana" panose="020B0604030504040204" pitchFamily="34" charset="0"/>
                <a:ea typeface="Verdana" panose="020B0604030504040204" pitchFamily="34" charset="0"/>
              </a:rPr>
              <a:t>Kasko</a:t>
            </a:r>
          </a:p>
          <a:p>
            <a:pPr marL="285750" indent="-285750">
              <a:buFont typeface="Arial" panose="020B0604020202020204" pitchFamily="34" charset="0"/>
              <a:buChar char="•"/>
            </a:pPr>
            <a:r>
              <a:rPr lang="da-DK" sz="1600" dirty="0">
                <a:solidFill>
                  <a:schemeClr val="bg1"/>
                </a:solidFill>
                <a:latin typeface="Verdana" panose="020B0604030504040204" pitchFamily="34" charset="0"/>
                <a:ea typeface="Verdana" panose="020B0604030504040204" pitchFamily="34" charset="0"/>
              </a:rPr>
              <a:t>Tryg vejhjælp i hele Europa</a:t>
            </a:r>
          </a:p>
          <a:p>
            <a:endParaRPr lang="da-DK" sz="1600" dirty="0">
              <a:solidFill>
                <a:schemeClr val="bg1"/>
              </a:solidFill>
              <a:latin typeface="Verdana" panose="020B0604030504040204" pitchFamily="34" charset="0"/>
              <a:ea typeface="Verdana" panose="020B0604030504040204" pitchFamily="34" charset="0"/>
            </a:endParaRPr>
          </a:p>
          <a:p>
            <a:r>
              <a:rPr lang="da-DK" sz="1600" dirty="0">
                <a:solidFill>
                  <a:schemeClr val="bg1"/>
                </a:solidFill>
                <a:latin typeface="Verdana" panose="020B0604030504040204" pitchFamily="34" charset="0"/>
                <a:ea typeface="Verdana" panose="020B0604030504040204" pitchFamily="34" charset="0"/>
              </a:rPr>
              <a:t>Tilføj selv ekstra dækninger, fx Vejhjælp, </a:t>
            </a:r>
            <a:br>
              <a:rPr lang="da-DK" sz="1600" dirty="0">
                <a:solidFill>
                  <a:schemeClr val="bg1"/>
                </a:solidFill>
                <a:latin typeface="Verdana" panose="020B0604030504040204" pitchFamily="34" charset="0"/>
                <a:ea typeface="Verdana" panose="020B0604030504040204" pitchFamily="34" charset="0"/>
              </a:rPr>
            </a:br>
            <a:r>
              <a:rPr lang="da-DK" sz="1600" dirty="0">
                <a:solidFill>
                  <a:schemeClr val="bg1"/>
                </a:solidFill>
                <a:latin typeface="Verdana" panose="020B0604030504040204" pitchFamily="34" charset="0"/>
                <a:ea typeface="Verdana" panose="020B0604030504040204" pitchFamily="34" charset="0"/>
              </a:rPr>
              <a:t>Nøgleforsikring og Dækskadeforsikring.</a:t>
            </a:r>
          </a:p>
          <a:p>
            <a:endParaRPr lang="da-DK" sz="1600" dirty="0">
              <a:solidFill>
                <a:schemeClr val="bg1"/>
              </a:solidFill>
              <a:latin typeface="Verdana" panose="020B0604030504040204" pitchFamily="34" charset="0"/>
              <a:ea typeface="Verdana" panose="020B0604030504040204" pitchFamily="34" charset="0"/>
            </a:endParaRPr>
          </a:p>
          <a:p>
            <a:endParaRPr lang="da-DK" sz="1600" dirty="0">
              <a:solidFill>
                <a:schemeClr val="bg1"/>
              </a:solidFill>
              <a:latin typeface="Verdana" panose="020B0604030504040204" pitchFamily="34" charset="0"/>
              <a:ea typeface="Verdana" panose="020B0604030504040204" pitchFamily="34" charset="0"/>
            </a:endParaRPr>
          </a:p>
        </p:txBody>
      </p:sp>
      <p:sp>
        <p:nvSpPr>
          <p:cNvPr id="16" name="Tekstfelt 15">
            <a:extLst>
              <a:ext uri="{FF2B5EF4-FFF2-40B4-BE49-F238E27FC236}">
                <a16:creationId xmlns:a16="http://schemas.microsoft.com/office/drawing/2014/main" id="{578D0335-8DF2-6474-C27E-97C865E17F8D}"/>
              </a:ext>
            </a:extLst>
          </p:cNvPr>
          <p:cNvSpPr txBox="1"/>
          <p:nvPr/>
        </p:nvSpPr>
        <p:spPr>
          <a:xfrm>
            <a:off x="1540256" y="5032364"/>
            <a:ext cx="2932359"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da-DK" sz="3000" b="1" dirty="0">
                <a:solidFill>
                  <a:schemeClr val="accent2"/>
                </a:solidFill>
                <a:latin typeface="27 Sans Light" panose="02000000000000000000" pitchFamily="50" charset="0"/>
              </a:rPr>
              <a:t>Bedst i test </a:t>
            </a:r>
            <a:br>
              <a:rPr lang="da-DK" sz="3000" b="1" dirty="0">
                <a:solidFill>
                  <a:schemeClr val="accent2"/>
                </a:solidFill>
                <a:latin typeface="27 Sans Light" panose="02000000000000000000" pitchFamily="50" charset="0"/>
              </a:rPr>
            </a:br>
            <a:r>
              <a:rPr lang="da-DK" sz="3000" dirty="0">
                <a:solidFill>
                  <a:schemeClr val="accent2"/>
                </a:solidFill>
                <a:latin typeface="27 Sans Light" panose="02000000000000000000" pitchFamily="50" charset="0"/>
              </a:rPr>
              <a:t>på bil og elbil </a:t>
            </a:r>
            <a:endParaRPr kumimoji="0" lang="da-DK" sz="3000" b="1" i="0" u="none" strike="noStrike" kern="1200" cap="none" spc="0" normalizeH="0" baseline="0" noProof="0" dirty="0">
              <a:ln>
                <a:noFill/>
              </a:ln>
              <a:solidFill>
                <a:schemeClr val="accent2"/>
              </a:solidFill>
              <a:effectLst/>
              <a:uLnTx/>
              <a:uFillTx/>
              <a:latin typeface="27 Sans Light" panose="02000000000000000000" pitchFamily="50" charset="0"/>
              <a:ea typeface="+mn-ea"/>
              <a:cs typeface="+mn-cs"/>
            </a:endParaRPr>
          </a:p>
        </p:txBody>
      </p:sp>
      <p:sp>
        <p:nvSpPr>
          <p:cNvPr id="20" name="Tekstfelt 19">
            <a:extLst>
              <a:ext uri="{FF2B5EF4-FFF2-40B4-BE49-F238E27FC236}">
                <a16:creationId xmlns:a16="http://schemas.microsoft.com/office/drawing/2014/main" id="{2A32023E-BEAA-C267-D615-84F9DF104D8B}"/>
              </a:ext>
            </a:extLst>
          </p:cNvPr>
          <p:cNvSpPr txBox="1"/>
          <p:nvPr/>
        </p:nvSpPr>
        <p:spPr>
          <a:xfrm>
            <a:off x="7904018" y="5032363"/>
            <a:ext cx="283191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da-DK" sz="3000" b="1" dirty="0">
                <a:solidFill>
                  <a:schemeClr val="accent2"/>
                </a:solidFill>
                <a:latin typeface="27 Sans Light" panose="02000000000000000000" pitchFamily="50" charset="0"/>
              </a:rPr>
              <a:t>Online </a:t>
            </a:r>
            <a:r>
              <a:rPr lang="da-DK" sz="3000" dirty="0">
                <a:solidFill>
                  <a:schemeClr val="accent2"/>
                </a:solidFill>
                <a:latin typeface="27 Sans Light" panose="02000000000000000000" pitchFamily="50" charset="0"/>
              </a:rPr>
              <a:t>prisberegner</a:t>
            </a:r>
            <a:endParaRPr kumimoji="0" lang="da-DK" sz="3000" i="0" u="none" strike="noStrike" kern="1200" cap="none" spc="0" normalizeH="0" baseline="0" noProof="0" dirty="0">
              <a:ln>
                <a:noFill/>
              </a:ln>
              <a:solidFill>
                <a:schemeClr val="accent2"/>
              </a:solidFill>
              <a:effectLst/>
              <a:uLnTx/>
              <a:uFillTx/>
              <a:latin typeface="27 Sans Light" panose="02000000000000000000" pitchFamily="50" charset="0"/>
              <a:ea typeface="+mn-ea"/>
              <a:cs typeface="+mn-cs"/>
            </a:endParaRPr>
          </a:p>
        </p:txBody>
      </p:sp>
      <p:sp>
        <p:nvSpPr>
          <p:cNvPr id="6" name="Tekstfelt 5">
            <a:extLst>
              <a:ext uri="{FF2B5EF4-FFF2-40B4-BE49-F238E27FC236}">
                <a16:creationId xmlns:a16="http://schemas.microsoft.com/office/drawing/2014/main" id="{2D223FEF-640E-3568-04A0-276D8B38B6A7}"/>
              </a:ext>
            </a:extLst>
          </p:cNvPr>
          <p:cNvSpPr txBox="1"/>
          <p:nvPr/>
        </p:nvSpPr>
        <p:spPr>
          <a:xfrm>
            <a:off x="5072103" y="5032364"/>
            <a:ext cx="283191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da-DK" sz="3000" b="1" dirty="0">
                <a:solidFill>
                  <a:schemeClr val="accent2"/>
                </a:solidFill>
                <a:latin typeface="27 Sans Light" panose="02000000000000000000" pitchFamily="50" charset="0"/>
              </a:rPr>
              <a:t>Rabat </a:t>
            </a:r>
            <a:br>
              <a:rPr lang="da-DK" sz="3000" b="1" dirty="0">
                <a:solidFill>
                  <a:schemeClr val="accent2"/>
                </a:solidFill>
                <a:latin typeface="27 Sans Light" panose="02000000000000000000" pitchFamily="50" charset="0"/>
              </a:rPr>
            </a:br>
            <a:r>
              <a:rPr lang="da-DK" sz="3000" dirty="0">
                <a:solidFill>
                  <a:schemeClr val="accent2"/>
                </a:solidFill>
                <a:latin typeface="27 Sans Light" panose="02000000000000000000" pitchFamily="50" charset="0"/>
              </a:rPr>
              <a:t>til unge</a:t>
            </a:r>
            <a:endParaRPr kumimoji="0" lang="da-DK" sz="3000" b="1" i="0" u="none" strike="noStrike" kern="1200" cap="none" spc="0" normalizeH="0" baseline="0" noProof="0" dirty="0">
              <a:ln>
                <a:noFill/>
              </a:ln>
              <a:solidFill>
                <a:schemeClr val="accent2"/>
              </a:solidFill>
              <a:effectLst/>
              <a:uLnTx/>
              <a:uFillTx/>
              <a:latin typeface="27 Sans Light" panose="02000000000000000000" pitchFamily="50" charset="0"/>
              <a:ea typeface="+mn-ea"/>
              <a:cs typeface="+mn-cs"/>
            </a:endParaRPr>
          </a:p>
        </p:txBody>
      </p:sp>
      <p:pic>
        <p:nvPicPr>
          <p:cNvPr id="3" name="Billede 2" descr="Et billede, der indeholder tekst, logo, Font/skrifttype, symbol&#10;&#10;Indhold genereret af kunstig intelligens kan være forkert.">
            <a:extLst>
              <a:ext uri="{FF2B5EF4-FFF2-40B4-BE49-F238E27FC236}">
                <a16:creationId xmlns:a16="http://schemas.microsoft.com/office/drawing/2014/main" id="{C42466AF-4133-21CA-A94F-70222011C2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10080833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2786C83-1D7A-632C-FA8B-FFF6C2990BE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think-cell data - do not delete" hidden="1">
                        <a:extLst>
                          <a:ext uri="{FF2B5EF4-FFF2-40B4-BE49-F238E27FC236}">
                            <a16:creationId xmlns:a16="http://schemas.microsoft.com/office/drawing/2014/main" id="{82786C83-1D7A-632C-FA8B-FFF6C2990BE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Billede 1" descr="Et billede, der indeholder tøj, indendørs, mur, person&#10;&#10;Automatisk genereret beskrivelse">
            <a:extLst>
              <a:ext uri="{FF2B5EF4-FFF2-40B4-BE49-F238E27FC236}">
                <a16:creationId xmlns:a16="http://schemas.microsoft.com/office/drawing/2014/main" id="{0EEB63D5-ACB5-FE4A-9631-B06A71FEBDAF}"/>
              </a:ext>
            </a:extLst>
          </p:cNvPr>
          <p:cNvPicPr>
            <a:picLocks noChangeAspect="1"/>
          </p:cNvPicPr>
          <p:nvPr/>
        </p:nvPicPr>
        <p:blipFill rotWithShape="1">
          <a:blip r:embed="rId6">
            <a:extLst>
              <a:ext uri="{28A0092B-C50C-407E-A947-70E740481C1C}">
                <a14:useLocalDpi xmlns:a14="http://schemas.microsoft.com/office/drawing/2010/main" val="0"/>
              </a:ext>
            </a:extLst>
          </a:blip>
          <a:srcRect l="37225" t="22654" r="3120" b="13542"/>
          <a:stretch/>
        </p:blipFill>
        <p:spPr>
          <a:xfrm>
            <a:off x="6096000" y="-12052"/>
            <a:ext cx="6096000" cy="4346657"/>
          </a:xfrm>
          <a:prstGeom prst="rect">
            <a:avLst/>
          </a:prstGeom>
        </p:spPr>
      </p:pic>
      <p:sp>
        <p:nvSpPr>
          <p:cNvPr id="4" name="Tekstfelt 3">
            <a:extLst>
              <a:ext uri="{FF2B5EF4-FFF2-40B4-BE49-F238E27FC236}">
                <a16:creationId xmlns:a16="http://schemas.microsoft.com/office/drawing/2014/main" id="{5072ECDA-6825-421D-996D-71E9CD32F039}"/>
              </a:ext>
            </a:extLst>
          </p:cNvPr>
          <p:cNvSpPr txBox="1"/>
          <p:nvPr/>
        </p:nvSpPr>
        <p:spPr>
          <a:xfrm>
            <a:off x="644866" y="226803"/>
            <a:ext cx="39592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chemeClr val="accent2"/>
                </a:solidFill>
                <a:effectLst/>
                <a:uLnTx/>
                <a:uFillTx/>
                <a:latin typeface="27 Sans Light" panose="02000000000000000000" pitchFamily="50" charset="0"/>
                <a:ea typeface="+mn-ea"/>
                <a:cs typeface="+mn-cs"/>
              </a:rPr>
              <a:t>Personforsikring</a:t>
            </a:r>
          </a:p>
        </p:txBody>
      </p:sp>
      <p:sp>
        <p:nvSpPr>
          <p:cNvPr id="15" name="Undertitel 6">
            <a:extLst>
              <a:ext uri="{FF2B5EF4-FFF2-40B4-BE49-F238E27FC236}">
                <a16:creationId xmlns:a16="http://schemas.microsoft.com/office/drawing/2014/main" id="{E5CEA85F-7B6E-4E94-9EE0-BCF038F7D6A4}"/>
              </a:ext>
            </a:extLst>
          </p:cNvPr>
          <p:cNvSpPr txBox="1">
            <a:spLocks/>
          </p:cNvSpPr>
          <p:nvPr/>
        </p:nvSpPr>
        <p:spPr>
          <a:xfrm>
            <a:off x="644866" y="1093965"/>
            <a:ext cx="4838073" cy="232464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80990" indent="-380990" algn="l">
              <a:buFont typeface="Arial" panose="020B0604020202020204" pitchFamily="34" charset="0"/>
              <a:buChar char="•"/>
            </a:pPr>
            <a:r>
              <a:rPr lang="da-DK" sz="2000" dirty="0"/>
              <a:t>Ulykkesforsikringen anbefales af Forbrugerrådet Tænk</a:t>
            </a:r>
          </a:p>
          <a:p>
            <a:pPr marL="380990" indent="-380990" algn="l">
              <a:buFont typeface="Arial" panose="020B0604020202020204" pitchFamily="34" charset="0"/>
              <a:buChar char="•"/>
            </a:pPr>
            <a:r>
              <a:rPr lang="da-DK" sz="2000" dirty="0"/>
              <a:t>Kan udvides med tand-, sygdoms- og sundheds-forsikring</a:t>
            </a:r>
          </a:p>
          <a:p>
            <a:pPr marL="380990" indent="-380990" algn="l">
              <a:buFont typeface="Arial" panose="020B0604020202020204" pitchFamily="34" charset="0"/>
              <a:buChar char="•"/>
            </a:pPr>
            <a:r>
              <a:rPr lang="da-DK" sz="2000" dirty="0"/>
              <a:t>Dækker døgnet rundt</a:t>
            </a:r>
          </a:p>
          <a:p>
            <a:pPr marL="380990" indent="-380990" algn="l">
              <a:buFont typeface="Arial" panose="020B0604020202020204" pitchFamily="34" charset="0"/>
              <a:buChar char="•"/>
            </a:pPr>
            <a:r>
              <a:rPr lang="da-DK" sz="2000" dirty="0"/>
              <a:t>Tryg Pårørende er altid en </a:t>
            </a:r>
            <a:br>
              <a:rPr lang="da-DK" sz="2000" dirty="0"/>
            </a:br>
            <a:r>
              <a:rPr lang="da-DK" sz="2000" dirty="0"/>
              <a:t>del af personforsikringen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2000" b="0" i="0" u="none" strike="noStrike" kern="1200" cap="none" spc="0" normalizeH="0" baseline="0" noProof="0" dirty="0">
              <a:ln>
                <a:noFill/>
              </a:ln>
              <a:effectLst/>
              <a:uLnTx/>
              <a:uFillTx/>
              <a:latin typeface="27 Sans Light" panose="02000000000000000000"/>
              <a:ea typeface="Verdana" panose="020B060403050404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2000" b="0" i="0" u="none" strike="noStrike" kern="1200" cap="none" spc="0" normalizeH="0" baseline="0" noProof="0" dirty="0">
              <a:ln>
                <a:noFill/>
              </a:ln>
              <a:effectLst/>
              <a:uLnTx/>
              <a:uFillTx/>
              <a:latin typeface="27 Sans Light" panose="02000000000000000000"/>
              <a:ea typeface="Verdana" panose="020B0604030504040204" pitchFamily="34" charset="0"/>
            </a:endParaRPr>
          </a:p>
        </p:txBody>
      </p:sp>
      <p:sp>
        <p:nvSpPr>
          <p:cNvPr id="5" name="Rektangel 4">
            <a:extLst>
              <a:ext uri="{FF2B5EF4-FFF2-40B4-BE49-F238E27FC236}">
                <a16:creationId xmlns:a16="http://schemas.microsoft.com/office/drawing/2014/main" id="{FFEC6C8E-7C94-C42C-E36C-6C2987DC5B63}"/>
              </a:ext>
            </a:extLst>
          </p:cNvPr>
          <p:cNvSpPr/>
          <p:nvPr/>
        </p:nvSpPr>
        <p:spPr>
          <a:xfrm>
            <a:off x="0" y="3418608"/>
            <a:ext cx="12192000" cy="2597726"/>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D60F1077-4E68-7D72-238D-803377EA9FEB}"/>
              </a:ext>
            </a:extLst>
          </p:cNvPr>
          <p:cNvSpPr txBox="1"/>
          <p:nvPr/>
        </p:nvSpPr>
        <p:spPr>
          <a:xfrm>
            <a:off x="526172" y="4172659"/>
            <a:ext cx="55698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3000" dirty="0">
                <a:solidFill>
                  <a:schemeClr val="bg1"/>
                </a:solidFill>
                <a:latin typeface="27 Sans Light" panose="02000000000000000000" pitchFamily="50" charset="0"/>
              </a:rPr>
              <a:t>Tre </a:t>
            </a:r>
            <a:r>
              <a:rPr lang="da-DK" sz="3000" b="1" dirty="0">
                <a:solidFill>
                  <a:schemeClr val="bg1"/>
                </a:solidFill>
                <a:latin typeface="27 Sans Light" panose="02000000000000000000" pitchFamily="50" charset="0"/>
              </a:rPr>
              <a:t>gode grunde </a:t>
            </a:r>
            <a:r>
              <a:rPr lang="da-DK" sz="3000" dirty="0">
                <a:solidFill>
                  <a:schemeClr val="bg1"/>
                </a:solidFill>
                <a:latin typeface="27 Sans Light" panose="02000000000000000000" pitchFamily="50" charset="0"/>
              </a:rPr>
              <a:t>til at vælge personforsikringen </a:t>
            </a:r>
            <a:endParaRPr kumimoji="0" lang="da-DK" sz="30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endParaRPr>
          </a:p>
        </p:txBody>
      </p:sp>
      <p:sp>
        <p:nvSpPr>
          <p:cNvPr id="11" name="Tekstfelt 10">
            <a:extLst>
              <a:ext uri="{FF2B5EF4-FFF2-40B4-BE49-F238E27FC236}">
                <a16:creationId xmlns:a16="http://schemas.microsoft.com/office/drawing/2014/main" id="{9DBA60E7-EF82-886F-315D-112A0FF4BF05}"/>
              </a:ext>
            </a:extLst>
          </p:cNvPr>
          <p:cNvSpPr txBox="1"/>
          <p:nvPr/>
        </p:nvSpPr>
        <p:spPr>
          <a:xfrm>
            <a:off x="6140877" y="3553688"/>
            <a:ext cx="5569828" cy="76944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a-DK" sz="20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t>Farlig sport og MC er også dækket</a:t>
            </a:r>
            <a:br>
              <a:rPr kumimoji="0" lang="da-DK" sz="20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br>
            <a:r>
              <a:rPr kumimoji="0" lang="da-DK" sz="12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t>Du er sikret, når du dyrker det, vi kalder farlig sport, fx springer i faldskærm. Det gælder både i Danmark og på rejser i hele verden i op til 12 måneder. </a:t>
            </a:r>
          </a:p>
        </p:txBody>
      </p:sp>
      <p:sp>
        <p:nvSpPr>
          <p:cNvPr id="12" name="Tekstfelt 11">
            <a:extLst>
              <a:ext uri="{FF2B5EF4-FFF2-40B4-BE49-F238E27FC236}">
                <a16:creationId xmlns:a16="http://schemas.microsoft.com/office/drawing/2014/main" id="{5BF4B6B2-774C-4DAC-5945-CA1E56B4EC10}"/>
              </a:ext>
            </a:extLst>
          </p:cNvPr>
          <p:cNvSpPr txBox="1"/>
          <p:nvPr/>
        </p:nvSpPr>
        <p:spPr>
          <a:xfrm>
            <a:off x="6140877" y="4300613"/>
            <a:ext cx="5569828" cy="76944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a-DK" sz="2000" b="0" i="0" u="none" strike="noStrike" kern="1200" cap="none" spc="0" normalizeH="0" baseline="0" noProof="0" dirty="0" err="1">
                <a:ln>
                  <a:noFill/>
                </a:ln>
                <a:solidFill>
                  <a:schemeClr val="bg1"/>
                </a:solidFill>
                <a:effectLst/>
                <a:uLnTx/>
                <a:uFillTx/>
                <a:latin typeface="27 Sans Light" panose="02000000000000000000" pitchFamily="50" charset="0"/>
                <a:ea typeface="+mn-ea"/>
                <a:cs typeface="+mn-cs"/>
              </a:rPr>
              <a:t>Lægehotline</a:t>
            </a:r>
            <a:br>
              <a:rPr kumimoji="0" lang="da-DK" sz="20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br>
            <a:r>
              <a:rPr kumimoji="0" lang="da-DK" sz="12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t>Vælger du en Superpakke, får du adgang til lægehjælp via din telefon - og det koster dig ikke noget at benytte denne </a:t>
            </a:r>
            <a:r>
              <a:rPr kumimoji="0" lang="da-DK" sz="1200" b="0" i="0" u="none" strike="noStrike" kern="1200" cap="none" spc="0" normalizeH="0" baseline="0" noProof="0" dirty="0" err="1">
                <a:ln>
                  <a:noFill/>
                </a:ln>
                <a:solidFill>
                  <a:schemeClr val="bg1"/>
                </a:solidFill>
                <a:effectLst/>
                <a:uLnTx/>
                <a:uFillTx/>
                <a:latin typeface="27 Sans Light" panose="02000000000000000000" pitchFamily="50" charset="0"/>
                <a:ea typeface="+mn-ea"/>
                <a:cs typeface="+mn-cs"/>
              </a:rPr>
              <a:t>service.lejer</a:t>
            </a:r>
            <a:r>
              <a:rPr kumimoji="0" lang="da-DK" sz="12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t>.</a:t>
            </a:r>
          </a:p>
        </p:txBody>
      </p:sp>
      <p:sp>
        <p:nvSpPr>
          <p:cNvPr id="13" name="Tekstfelt 12">
            <a:extLst>
              <a:ext uri="{FF2B5EF4-FFF2-40B4-BE49-F238E27FC236}">
                <a16:creationId xmlns:a16="http://schemas.microsoft.com/office/drawing/2014/main" id="{998DA613-6A81-7C44-80E8-B6D06F0797FA}"/>
              </a:ext>
            </a:extLst>
          </p:cNvPr>
          <p:cNvSpPr txBox="1"/>
          <p:nvPr/>
        </p:nvSpPr>
        <p:spPr>
          <a:xfrm>
            <a:off x="6140877" y="5028490"/>
            <a:ext cx="5569828"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a-DK" sz="20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t>Online fysioterapi</a:t>
            </a:r>
            <a:br>
              <a:rPr kumimoji="0" lang="da-DK" sz="20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br>
            <a:r>
              <a:rPr kumimoji="0" lang="da-DK" sz="12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rPr>
              <a:t>Som alternativ til fysioterapi på klinik, kan du vælge online videokonsultationer med erfaren fysioterapeut, og få adgang til skræddersyet videoguidede øvelser via træningsapp.</a:t>
            </a:r>
          </a:p>
        </p:txBody>
      </p:sp>
      <p:pic>
        <p:nvPicPr>
          <p:cNvPr id="3" name="Billede 2">
            <a:extLst>
              <a:ext uri="{FF2B5EF4-FFF2-40B4-BE49-F238E27FC236}">
                <a16:creationId xmlns:a16="http://schemas.microsoft.com/office/drawing/2014/main" id="{74BCC2AA-9AAB-38E9-09E4-5488A79A5E89}"/>
              </a:ext>
            </a:extLst>
          </p:cNvPr>
          <p:cNvPicPr>
            <a:picLocks noChangeAspect="1"/>
          </p:cNvPicPr>
          <p:nvPr/>
        </p:nvPicPr>
        <p:blipFill rotWithShape="1">
          <a:blip r:embed="rId7"/>
          <a:srcRect r="868"/>
          <a:stretch/>
        </p:blipFill>
        <p:spPr>
          <a:xfrm>
            <a:off x="5420628" y="1625689"/>
            <a:ext cx="1440498" cy="1802767"/>
          </a:xfrm>
          <a:prstGeom prst="rect">
            <a:avLst/>
          </a:prstGeom>
        </p:spPr>
      </p:pic>
      <p:pic>
        <p:nvPicPr>
          <p:cNvPr id="8" name="Billede 7" descr="Et billede, der indeholder tekst, logo, Font/skrifttype, symbol&#10;&#10;Indhold genereret af kunstig intelligens kan være forkert.">
            <a:extLst>
              <a:ext uri="{FF2B5EF4-FFF2-40B4-BE49-F238E27FC236}">
                <a16:creationId xmlns:a16="http://schemas.microsoft.com/office/drawing/2014/main" id="{2C4009B7-7E94-5588-5257-E207890A4B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38124806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95467BA-4FAC-8CF0-0415-1D61B46D8B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think-cell data - do not delete" hidden="1">
                        <a:extLst>
                          <a:ext uri="{FF2B5EF4-FFF2-40B4-BE49-F238E27FC236}">
                            <a16:creationId xmlns:a16="http://schemas.microsoft.com/office/drawing/2014/main" id="{A95467BA-4FAC-8CF0-0415-1D61B46D8B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 name="Billede 13" descr="Et billede, der indeholder tøj, fodtøj, person, bygning&#10;&#10;Automatisk genereret beskrivelse">
            <a:extLst>
              <a:ext uri="{FF2B5EF4-FFF2-40B4-BE49-F238E27FC236}">
                <a16:creationId xmlns:a16="http://schemas.microsoft.com/office/drawing/2014/main" id="{F4DED054-F00A-5E4C-701B-80EF3DF7FC6E}"/>
              </a:ext>
            </a:extLst>
          </p:cNvPr>
          <p:cNvPicPr>
            <a:picLocks noChangeAspect="1"/>
          </p:cNvPicPr>
          <p:nvPr/>
        </p:nvPicPr>
        <p:blipFill>
          <a:blip r:embed="rId6">
            <a:extLst>
              <a:ext uri="{28A0092B-C50C-407E-A947-70E740481C1C}">
                <a14:useLocalDpi xmlns:a14="http://schemas.microsoft.com/office/drawing/2010/main" val="0"/>
              </a:ext>
            </a:extLst>
          </a:blip>
          <a:srcRect l="18145" r="17855" b="3670"/>
          <a:stretch/>
        </p:blipFill>
        <p:spPr>
          <a:xfrm>
            <a:off x="6096000" y="0"/>
            <a:ext cx="6096000" cy="6110875"/>
          </a:xfrm>
          <a:prstGeom prst="rect">
            <a:avLst/>
          </a:prstGeom>
        </p:spPr>
      </p:pic>
      <p:sp>
        <p:nvSpPr>
          <p:cNvPr id="3" name="Rektangel 2">
            <a:extLst>
              <a:ext uri="{FF2B5EF4-FFF2-40B4-BE49-F238E27FC236}">
                <a16:creationId xmlns:a16="http://schemas.microsoft.com/office/drawing/2014/main" id="{FD31BC71-CBED-693E-A927-D9BD3C7E1AF3}"/>
              </a:ext>
            </a:extLst>
          </p:cNvPr>
          <p:cNvSpPr/>
          <p:nvPr/>
        </p:nvSpPr>
        <p:spPr>
          <a:xfrm>
            <a:off x="0" y="1372778"/>
            <a:ext cx="6096000" cy="4738097"/>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5072ECDA-6825-421D-996D-71E9CD32F039}"/>
              </a:ext>
            </a:extLst>
          </p:cNvPr>
          <p:cNvSpPr txBox="1"/>
          <p:nvPr/>
        </p:nvSpPr>
        <p:spPr>
          <a:xfrm>
            <a:off x="768626" y="425005"/>
            <a:ext cx="4842465" cy="769441"/>
          </a:xfrm>
          <a:prstGeom prst="rect">
            <a:avLst/>
          </a:prstGeom>
          <a:noFill/>
        </p:spPr>
        <p:txBody>
          <a:bodyPr wrap="square" rtlCol="0">
            <a:spAutoFit/>
          </a:bodyPr>
          <a:lstStyle/>
          <a:p>
            <a:r>
              <a:rPr lang="da-DK" sz="4400" dirty="0">
                <a:solidFill>
                  <a:schemeClr val="accent2"/>
                </a:solidFill>
                <a:latin typeface="27 Sans Light" panose="02000000000000000000" pitchFamily="50" charset="0"/>
              </a:rPr>
              <a:t>Rejseforsikring</a:t>
            </a:r>
          </a:p>
        </p:txBody>
      </p:sp>
      <p:sp>
        <p:nvSpPr>
          <p:cNvPr id="19" name="Undertitel 6">
            <a:extLst>
              <a:ext uri="{FF2B5EF4-FFF2-40B4-BE49-F238E27FC236}">
                <a16:creationId xmlns:a16="http://schemas.microsoft.com/office/drawing/2014/main" id="{E4B67AAE-1C84-454D-ABB1-568B9AA03263}"/>
              </a:ext>
            </a:extLst>
          </p:cNvPr>
          <p:cNvSpPr txBox="1">
            <a:spLocks/>
          </p:cNvSpPr>
          <p:nvPr/>
        </p:nvSpPr>
        <p:spPr>
          <a:xfrm>
            <a:off x="768626" y="1725973"/>
            <a:ext cx="4395655" cy="2430392"/>
          </a:xfrm>
          <a:prstGeom prst="rect">
            <a:avLst/>
          </a:prstGeom>
        </p:spPr>
        <p:txBody>
          <a:bodyPr vert="horz" lIns="121920" tIns="60960" rIns="121920" bIns="60960" rtlCol="0">
            <a:normAutofit/>
          </a:bodyPr>
          <a:lstStyle>
            <a:lvl1pPr marL="0" indent="0" algn="l" defTabSz="685800" rtl="0" eaLnBrk="1" fontAlgn="t" latinLnBrk="0" hangingPunct="1">
              <a:lnSpc>
                <a:spcPct val="90000"/>
              </a:lnSpc>
              <a:spcBef>
                <a:spcPts val="750"/>
              </a:spcBef>
              <a:buFont typeface="Arial" panose="020B0604020202020204" pitchFamily="34" charset="0"/>
              <a:buNone/>
              <a:defRPr sz="1400" kern="1200">
                <a:solidFill>
                  <a:srgbClr val="4D4D4D"/>
                </a:solidFill>
                <a:latin typeface="Verdana" charset="0"/>
                <a:ea typeface="Verdana" charset="0"/>
                <a:cs typeface="Verdana"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rgbClr val="4D4D4D"/>
                </a:solidFill>
                <a:latin typeface="Verdana" charset="0"/>
                <a:ea typeface="Verdana" charset="0"/>
                <a:cs typeface="Verdana"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rgbClr val="4D4D4D"/>
                </a:solidFill>
                <a:latin typeface="Verdana" charset="0"/>
                <a:ea typeface="Verdana" charset="0"/>
                <a:cs typeface="Verdana"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rgbClr val="4D4D4D"/>
                </a:solidFill>
                <a:latin typeface="Verdana" charset="0"/>
                <a:ea typeface="Verdana" charset="0"/>
                <a:cs typeface="Verdana"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rgbClr val="4D4D4D"/>
                </a:solidFill>
                <a:latin typeface="Verdana" charset="0"/>
                <a:ea typeface="Verdana" charset="0"/>
                <a:cs typeface="Verdana"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380990" indent="-380990" algn="l">
              <a:buFont typeface="Arial" panose="020B0604020202020204" pitchFamily="34" charset="0"/>
              <a:buChar char="•"/>
            </a:pPr>
            <a:r>
              <a:rPr lang="da-DK" sz="1600" dirty="0">
                <a:solidFill>
                  <a:schemeClr val="bg1"/>
                </a:solidFill>
                <a:latin typeface="Verdana" panose="020B0604030504040204" pitchFamily="34" charset="0"/>
                <a:ea typeface="Verdana" panose="020B0604030504040204" pitchFamily="34" charset="0"/>
              </a:rPr>
              <a:t>Dækker alle i husstanden året rundt</a:t>
            </a:r>
          </a:p>
          <a:p>
            <a:pPr marL="380990" indent="-380990" algn="l">
              <a:buFont typeface="Arial" panose="020B0604020202020204" pitchFamily="34" charset="0"/>
              <a:buChar char="•"/>
            </a:pPr>
            <a:r>
              <a:rPr lang="da-DK" sz="1600" dirty="0">
                <a:solidFill>
                  <a:schemeClr val="bg1"/>
                </a:solidFill>
                <a:latin typeface="Verdana" panose="020B0604030504040204" pitchFamily="34" charset="0"/>
                <a:ea typeface="Verdana" panose="020B0604030504040204" pitchFamily="34" charset="0"/>
              </a:rPr>
              <a:t>Kan tilpasses efter behov mht. rejselængde, rejsens værdi mv.</a:t>
            </a:r>
          </a:p>
          <a:p>
            <a:pPr marL="380990" indent="-380990" algn="l">
              <a:buFont typeface="Arial" panose="020B0604020202020204" pitchFamily="34" charset="0"/>
              <a:buChar char="•"/>
            </a:pPr>
            <a:r>
              <a:rPr lang="da-DK" sz="1600" dirty="0">
                <a:solidFill>
                  <a:schemeClr val="bg1"/>
                </a:solidFill>
                <a:latin typeface="Verdana" panose="020B0604030504040204" pitchFamily="34" charset="0"/>
                <a:ea typeface="Verdana" panose="020B0604030504040204" pitchFamily="34" charset="0"/>
              </a:rPr>
              <a:t>Fri adgang til Tryg </a:t>
            </a:r>
            <a:r>
              <a:rPr lang="da-DK" sz="1600" dirty="0" err="1">
                <a:solidFill>
                  <a:schemeClr val="bg1"/>
                </a:solidFill>
                <a:latin typeface="Verdana" panose="020B0604030504040204" pitchFamily="34" charset="0"/>
                <a:ea typeface="Verdana" panose="020B0604030504040204" pitchFamily="34" charset="0"/>
              </a:rPr>
              <a:t>Lægehotline</a:t>
            </a:r>
            <a:endParaRPr lang="da-DK" sz="1600" dirty="0">
              <a:solidFill>
                <a:schemeClr val="bg1"/>
              </a:solidFill>
              <a:latin typeface="Verdana" panose="020B0604030504040204" pitchFamily="34" charset="0"/>
              <a:ea typeface="Verdana" panose="020B0604030504040204" pitchFamily="34" charset="0"/>
            </a:endParaRPr>
          </a:p>
          <a:p>
            <a:pPr marL="380990" indent="-380990" algn="l">
              <a:buFont typeface="Arial" panose="020B0604020202020204" pitchFamily="34" charset="0"/>
              <a:buChar char="•"/>
            </a:pPr>
            <a:r>
              <a:rPr lang="da-DK" sz="1600" dirty="0">
                <a:solidFill>
                  <a:schemeClr val="bg1"/>
                </a:solidFill>
                <a:latin typeface="Verdana" panose="020B0604030504040204" pitchFamily="34" charset="0"/>
                <a:ea typeface="Verdana" panose="020B0604030504040204" pitchFamily="34" charset="0"/>
              </a:rPr>
              <a:t>Farlig sport er altid dækket</a:t>
            </a:r>
          </a:p>
          <a:p>
            <a:pPr marL="380990" indent="-380990" algn="l">
              <a:buFont typeface="Arial" panose="020B0604020202020204" pitchFamily="34" charset="0"/>
              <a:buChar char="•"/>
            </a:pPr>
            <a:r>
              <a:rPr lang="da-DK" sz="1600" b="0" dirty="0">
                <a:solidFill>
                  <a:schemeClr val="bg1"/>
                </a:solidFill>
                <a:latin typeface="Verdana" panose="020B0604030504040204" pitchFamily="34" charset="0"/>
                <a:ea typeface="Verdana" panose="020B0604030504040204" pitchFamily="34" charset="0"/>
              </a:rPr>
              <a:t>1 gratis rejsevaccine til </a:t>
            </a:r>
            <a:br>
              <a:rPr lang="da-DK" sz="1600" b="0" dirty="0">
                <a:solidFill>
                  <a:schemeClr val="bg1"/>
                </a:solidFill>
                <a:latin typeface="Verdana" panose="020B0604030504040204" pitchFamily="34" charset="0"/>
                <a:ea typeface="Verdana" panose="020B0604030504040204" pitchFamily="34" charset="0"/>
              </a:rPr>
            </a:br>
            <a:r>
              <a:rPr lang="da-DK" sz="1600" b="0" dirty="0">
                <a:solidFill>
                  <a:schemeClr val="bg1"/>
                </a:solidFill>
                <a:latin typeface="Verdana" panose="020B0604030504040204" pitchFamily="34" charset="0"/>
                <a:ea typeface="Verdana" panose="020B0604030504040204" pitchFamily="34" charset="0"/>
              </a:rPr>
              <a:t>alle i husstanden</a:t>
            </a:r>
            <a:endParaRPr lang="da-DK" sz="1600" dirty="0">
              <a:solidFill>
                <a:schemeClr val="bg1"/>
              </a:solidFill>
              <a:latin typeface="Verdana" panose="020B0604030504040204" pitchFamily="34" charset="0"/>
              <a:ea typeface="Verdana" panose="020B0604030504040204" pitchFamily="34" charset="0"/>
            </a:endParaRPr>
          </a:p>
        </p:txBody>
      </p:sp>
      <p:sp>
        <p:nvSpPr>
          <p:cNvPr id="8" name="Tekstfelt 7">
            <a:extLst>
              <a:ext uri="{FF2B5EF4-FFF2-40B4-BE49-F238E27FC236}">
                <a16:creationId xmlns:a16="http://schemas.microsoft.com/office/drawing/2014/main" id="{7D3F5EFC-98BC-C3CF-A9BF-DBB37395C978}"/>
              </a:ext>
            </a:extLst>
          </p:cNvPr>
          <p:cNvSpPr txBox="1"/>
          <p:nvPr/>
        </p:nvSpPr>
        <p:spPr>
          <a:xfrm>
            <a:off x="404944" y="4001728"/>
            <a:ext cx="556982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3000" dirty="0">
                <a:solidFill>
                  <a:schemeClr val="bg1"/>
                </a:solidFill>
                <a:latin typeface="27 Sans Light" panose="02000000000000000000" pitchFamily="50" charset="0"/>
              </a:rPr>
              <a:t>Du får også lægen med i bagagen</a:t>
            </a:r>
            <a:endParaRPr kumimoji="0" lang="da-DK" sz="3000" b="0" i="0" u="none" strike="noStrike" kern="1200" cap="none" spc="0" normalizeH="0" baseline="0" noProof="0" dirty="0">
              <a:ln>
                <a:noFill/>
              </a:ln>
              <a:solidFill>
                <a:schemeClr val="bg1"/>
              </a:solidFill>
              <a:effectLst/>
              <a:uLnTx/>
              <a:uFillTx/>
              <a:latin typeface="27 Sans Light" panose="02000000000000000000" pitchFamily="50" charset="0"/>
              <a:ea typeface="+mn-ea"/>
              <a:cs typeface="+mn-cs"/>
            </a:endParaRPr>
          </a:p>
        </p:txBody>
      </p:sp>
      <p:sp>
        <p:nvSpPr>
          <p:cNvPr id="10" name="Undertitel 6">
            <a:extLst>
              <a:ext uri="{FF2B5EF4-FFF2-40B4-BE49-F238E27FC236}">
                <a16:creationId xmlns:a16="http://schemas.microsoft.com/office/drawing/2014/main" id="{5605E617-D3DE-D699-1194-5CD2009F2B97}"/>
              </a:ext>
            </a:extLst>
          </p:cNvPr>
          <p:cNvSpPr txBox="1">
            <a:spLocks/>
          </p:cNvSpPr>
          <p:nvPr/>
        </p:nvSpPr>
        <p:spPr>
          <a:xfrm>
            <a:off x="759817" y="4621572"/>
            <a:ext cx="4395655" cy="1254978"/>
          </a:xfrm>
          <a:prstGeom prst="rect">
            <a:avLst/>
          </a:prstGeom>
        </p:spPr>
        <p:txBody>
          <a:bodyPr vert="horz" lIns="121920" tIns="60960" rIns="121920" bIns="60960" rtlCol="0">
            <a:normAutofit fontScale="92500" lnSpcReduction="20000"/>
          </a:bodyPr>
          <a:lstStyle>
            <a:lvl1pPr marL="0" indent="0" algn="l" defTabSz="685800" rtl="0" eaLnBrk="1" fontAlgn="t" latinLnBrk="0" hangingPunct="1">
              <a:lnSpc>
                <a:spcPct val="90000"/>
              </a:lnSpc>
              <a:spcBef>
                <a:spcPts val="750"/>
              </a:spcBef>
              <a:buFont typeface="Arial" panose="020B0604020202020204" pitchFamily="34" charset="0"/>
              <a:buNone/>
              <a:defRPr sz="1400" kern="1200">
                <a:solidFill>
                  <a:srgbClr val="4D4D4D"/>
                </a:solidFill>
                <a:latin typeface="Verdana" charset="0"/>
                <a:ea typeface="Verdana" charset="0"/>
                <a:cs typeface="Verdana"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rgbClr val="4D4D4D"/>
                </a:solidFill>
                <a:latin typeface="Verdana" charset="0"/>
                <a:ea typeface="Verdana" charset="0"/>
                <a:cs typeface="Verdana"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rgbClr val="4D4D4D"/>
                </a:solidFill>
                <a:latin typeface="Verdana" charset="0"/>
                <a:ea typeface="Verdana" charset="0"/>
                <a:cs typeface="Verdana"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rgbClr val="4D4D4D"/>
                </a:solidFill>
                <a:latin typeface="Verdana" charset="0"/>
                <a:ea typeface="Verdana" charset="0"/>
                <a:cs typeface="Verdana"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rgbClr val="4D4D4D"/>
                </a:solidFill>
                <a:latin typeface="Verdana" charset="0"/>
                <a:ea typeface="Verdana" charset="0"/>
                <a:cs typeface="Verdana"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10000"/>
              </a:lnSpc>
            </a:pPr>
            <a:r>
              <a:rPr lang="da-DK" sz="1600" dirty="0">
                <a:solidFill>
                  <a:schemeClr val="bg1"/>
                </a:solidFill>
                <a:latin typeface="Verdana" panose="020B0604030504040204" pitchFamily="34" charset="0"/>
                <a:ea typeface="Verdana" panose="020B0604030504040204" pitchFamily="34" charset="0"/>
              </a:rPr>
              <a:t>En rejseforsikring hos os giver dig fri adgang til Tryg </a:t>
            </a:r>
            <a:r>
              <a:rPr lang="da-DK" sz="1600" dirty="0" err="1">
                <a:solidFill>
                  <a:schemeClr val="bg1"/>
                </a:solidFill>
                <a:latin typeface="Verdana" panose="020B0604030504040204" pitchFamily="34" charset="0"/>
                <a:ea typeface="Verdana" panose="020B0604030504040204" pitchFamily="34" charset="0"/>
              </a:rPr>
              <a:t>Lægehotline</a:t>
            </a:r>
            <a:r>
              <a:rPr lang="da-DK" sz="1600" dirty="0">
                <a:solidFill>
                  <a:schemeClr val="bg1"/>
                </a:solidFill>
                <a:latin typeface="Verdana" panose="020B0604030504040204" pitchFamily="34" charset="0"/>
                <a:ea typeface="Verdana" panose="020B0604030504040204" pitchFamily="34" charset="0"/>
              </a:rPr>
              <a:t>, hvor en dansktalende læge sidder klar til at hjælpe dig via video på din mobil, tablet eller computer. </a:t>
            </a:r>
          </a:p>
        </p:txBody>
      </p:sp>
      <p:pic>
        <p:nvPicPr>
          <p:cNvPr id="5" name="Billede 4" descr="Et billede, der indeholder tekst, logo, Font/skrifttype, symbol&#10;&#10;Indhold genereret af kunstig intelligens kan være forkert.">
            <a:extLst>
              <a:ext uri="{FF2B5EF4-FFF2-40B4-BE49-F238E27FC236}">
                <a16:creationId xmlns:a16="http://schemas.microsoft.com/office/drawing/2014/main" id="{DFEF6646-717D-072C-B210-AA8F75C71C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21727696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EFBBF53-693D-22C3-4723-EB35DEDAF89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0" name="think-cell data - do not delete" hidden="1">
                        <a:extLst>
                          <a:ext uri="{FF2B5EF4-FFF2-40B4-BE49-F238E27FC236}">
                            <a16:creationId xmlns:a16="http://schemas.microsoft.com/office/drawing/2014/main" id="{5EFBBF53-693D-22C3-4723-EB35DEDAF89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ktangel 13">
            <a:extLst>
              <a:ext uri="{FF2B5EF4-FFF2-40B4-BE49-F238E27FC236}">
                <a16:creationId xmlns:a16="http://schemas.microsoft.com/office/drawing/2014/main" id="{06FBE0EF-743D-4173-AAA0-B31D48CBED69}"/>
              </a:ext>
            </a:extLst>
          </p:cNvPr>
          <p:cNvSpPr/>
          <p:nvPr/>
        </p:nvSpPr>
        <p:spPr>
          <a:xfrm>
            <a:off x="1746" y="1685087"/>
            <a:ext cx="12190254" cy="1154579"/>
          </a:xfrm>
          <a:prstGeom prst="rect">
            <a:avLst/>
          </a:prstGeom>
          <a:gradFill flip="none" rotWithShape="1">
            <a:gsLst>
              <a:gs pos="0">
                <a:srgbClr val="A6192E"/>
              </a:gs>
              <a:gs pos="80750">
                <a:srgbClr val="E94E1B"/>
              </a:gs>
              <a:gs pos="78500">
                <a:srgbClr val="E94E1B"/>
              </a:gs>
              <a:gs pos="48000">
                <a:schemeClr val="tx1"/>
              </a:gs>
              <a:gs pos="38000">
                <a:srgbClr val="A6192E"/>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07939577-377D-4DC9-8CB4-58E90F741F24}"/>
              </a:ext>
            </a:extLst>
          </p:cNvPr>
          <p:cNvSpPr>
            <a:spLocks noGrp="1"/>
          </p:cNvSpPr>
          <p:nvPr>
            <p:ph type="title"/>
          </p:nvPr>
        </p:nvSpPr>
        <p:spPr>
          <a:xfrm>
            <a:off x="673467" y="439368"/>
            <a:ext cx="10515600" cy="758181"/>
          </a:xfrm>
          <a:noFill/>
        </p:spPr>
        <p:txBody>
          <a:bodyPr vert="horz">
            <a:normAutofit/>
          </a:bodyPr>
          <a:lstStyle/>
          <a:p>
            <a:r>
              <a:rPr lang="da-DK" dirty="0"/>
              <a:t>Et endnu </a:t>
            </a:r>
            <a:r>
              <a:rPr lang="da-DK" b="1" dirty="0"/>
              <a:t>stærkere</a:t>
            </a:r>
            <a:r>
              <a:rPr lang="da-DK" dirty="0"/>
              <a:t> medlemskab</a:t>
            </a:r>
            <a:endParaRPr lang="da-DK" i="1" dirty="0"/>
          </a:p>
        </p:txBody>
      </p:sp>
      <p:grpSp>
        <p:nvGrpSpPr>
          <p:cNvPr id="16" name="Gruppe 15">
            <a:extLst>
              <a:ext uri="{FF2B5EF4-FFF2-40B4-BE49-F238E27FC236}">
                <a16:creationId xmlns:a16="http://schemas.microsoft.com/office/drawing/2014/main" id="{B3646CC9-966E-40D6-87F3-67C863A618F3}"/>
              </a:ext>
            </a:extLst>
          </p:cNvPr>
          <p:cNvGrpSpPr/>
          <p:nvPr/>
        </p:nvGrpSpPr>
        <p:grpSpPr>
          <a:xfrm>
            <a:off x="2419369" y="1334590"/>
            <a:ext cx="1855572" cy="1855572"/>
            <a:chOff x="3637133" y="2293217"/>
            <a:chExt cx="845597" cy="845597"/>
          </a:xfrm>
        </p:grpSpPr>
        <p:sp>
          <p:nvSpPr>
            <p:cNvPr id="5" name="Ellipse 4">
              <a:extLst>
                <a:ext uri="{FF2B5EF4-FFF2-40B4-BE49-F238E27FC236}">
                  <a16:creationId xmlns:a16="http://schemas.microsoft.com/office/drawing/2014/main" id="{2CB7E0A8-E411-4E39-B7A7-CA00F24A5258}"/>
                </a:ext>
              </a:extLst>
            </p:cNvPr>
            <p:cNvSpPr/>
            <p:nvPr/>
          </p:nvSpPr>
          <p:spPr>
            <a:xfrm>
              <a:off x="3637133" y="2293217"/>
              <a:ext cx="845597" cy="845597"/>
            </a:xfrm>
            <a:prstGeom prst="ellipse">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7" name="Grafik 16" descr="Baseball med massiv udfyldning">
              <a:extLst>
                <a:ext uri="{FF2B5EF4-FFF2-40B4-BE49-F238E27FC236}">
                  <a16:creationId xmlns:a16="http://schemas.microsoft.com/office/drawing/2014/main" id="{BD872FF5-442D-44A5-A9C6-6C72BE6585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72843" y="2369722"/>
              <a:ext cx="724111" cy="724111"/>
            </a:xfrm>
            <a:prstGeom prst="rect">
              <a:avLst/>
            </a:prstGeom>
            <a:effectLst/>
          </p:spPr>
        </p:pic>
      </p:grpSp>
      <p:grpSp>
        <p:nvGrpSpPr>
          <p:cNvPr id="6" name="Gruppe 5">
            <a:extLst>
              <a:ext uri="{FF2B5EF4-FFF2-40B4-BE49-F238E27FC236}">
                <a16:creationId xmlns:a16="http://schemas.microsoft.com/office/drawing/2014/main" id="{0253840A-024A-42C2-999F-C369BAC6936F}"/>
              </a:ext>
            </a:extLst>
          </p:cNvPr>
          <p:cNvGrpSpPr/>
          <p:nvPr/>
        </p:nvGrpSpPr>
        <p:grpSpPr>
          <a:xfrm>
            <a:off x="7837603" y="1336025"/>
            <a:ext cx="1857664" cy="2022018"/>
            <a:chOff x="4029190" y="3247015"/>
            <a:chExt cx="890826" cy="969641"/>
          </a:xfrm>
        </p:grpSpPr>
        <p:sp>
          <p:nvSpPr>
            <p:cNvPr id="23" name="Ellipse 22">
              <a:extLst>
                <a:ext uri="{FF2B5EF4-FFF2-40B4-BE49-F238E27FC236}">
                  <a16:creationId xmlns:a16="http://schemas.microsoft.com/office/drawing/2014/main" id="{0D48A1BF-EDAD-4D82-BD0D-E02A0C8308E6}"/>
                </a:ext>
              </a:extLst>
            </p:cNvPr>
            <p:cNvSpPr/>
            <p:nvPr/>
          </p:nvSpPr>
          <p:spPr>
            <a:xfrm>
              <a:off x="4029190" y="3247015"/>
              <a:ext cx="853526" cy="8535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8" name="Grafik 27" descr="Ambition med massiv udfyldning">
              <a:extLst>
                <a:ext uri="{FF2B5EF4-FFF2-40B4-BE49-F238E27FC236}">
                  <a16:creationId xmlns:a16="http://schemas.microsoft.com/office/drawing/2014/main" id="{599844BA-159C-4B16-81EE-01D1E2CE73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30193" y="3326833"/>
              <a:ext cx="889823" cy="889823"/>
            </a:xfrm>
            <a:prstGeom prst="rect">
              <a:avLst/>
            </a:prstGeom>
          </p:spPr>
        </p:pic>
      </p:grpSp>
      <p:grpSp>
        <p:nvGrpSpPr>
          <p:cNvPr id="15" name="Gruppe 14">
            <a:extLst>
              <a:ext uri="{FF2B5EF4-FFF2-40B4-BE49-F238E27FC236}">
                <a16:creationId xmlns:a16="http://schemas.microsoft.com/office/drawing/2014/main" id="{21155CDC-EECE-45E9-9C72-DBA923283035}"/>
              </a:ext>
            </a:extLst>
          </p:cNvPr>
          <p:cNvGrpSpPr/>
          <p:nvPr/>
        </p:nvGrpSpPr>
        <p:grpSpPr>
          <a:xfrm>
            <a:off x="1246774" y="3157804"/>
            <a:ext cx="4500000" cy="2113448"/>
            <a:chOff x="2575420" y="3061392"/>
            <a:chExt cx="3102051" cy="1456897"/>
          </a:xfrm>
        </p:grpSpPr>
        <p:sp>
          <p:nvSpPr>
            <p:cNvPr id="18" name="Tekstfelt 17">
              <a:extLst>
                <a:ext uri="{FF2B5EF4-FFF2-40B4-BE49-F238E27FC236}">
                  <a16:creationId xmlns:a16="http://schemas.microsoft.com/office/drawing/2014/main" id="{DB5DF65E-59D5-4A79-8DD7-FE95A7AD4CD9}"/>
                </a:ext>
              </a:extLst>
            </p:cNvPr>
            <p:cNvSpPr txBox="1"/>
            <p:nvPr/>
          </p:nvSpPr>
          <p:spPr>
            <a:xfrm>
              <a:off x="3207880" y="3061392"/>
              <a:ext cx="1654492" cy="369332"/>
            </a:xfrm>
            <a:prstGeom prst="rect">
              <a:avLst/>
            </a:prstGeom>
            <a:noFill/>
          </p:spPr>
          <p:txBody>
            <a:bodyPr wrap="none" rtlCol="0">
              <a:spAutoFit/>
            </a:bodyPr>
            <a:lstStyle/>
            <a:p>
              <a:pPr algn="ctr"/>
              <a:r>
                <a:rPr lang="da-DK" dirty="0">
                  <a:solidFill>
                    <a:srgbClr val="A6192E"/>
                  </a:solidFill>
                  <a:latin typeface="+mj-lt"/>
                </a:rPr>
                <a:t>Internt hos FOA</a:t>
              </a:r>
            </a:p>
          </p:txBody>
        </p:sp>
        <p:sp>
          <p:nvSpPr>
            <p:cNvPr id="19" name="Rektangel: afrundede hjørner 18">
              <a:extLst>
                <a:ext uri="{FF2B5EF4-FFF2-40B4-BE49-F238E27FC236}">
                  <a16:creationId xmlns:a16="http://schemas.microsoft.com/office/drawing/2014/main" id="{ED4D96A1-A783-4E41-87EC-134ECEDBB835}"/>
                </a:ext>
              </a:extLst>
            </p:cNvPr>
            <p:cNvSpPr/>
            <p:nvPr/>
          </p:nvSpPr>
          <p:spPr>
            <a:xfrm>
              <a:off x="2575420" y="3364684"/>
              <a:ext cx="3102051" cy="248165"/>
            </a:xfrm>
            <a:prstGeom prst="roundRect">
              <a:avLst>
                <a:gd name="adj" fmla="val 50000"/>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latin typeface="27 Sans" panose="02000000000000000000" pitchFamily="50" charset="0"/>
                </a:rPr>
                <a:t>Opmærksomhed i jeres afdeling</a:t>
              </a:r>
            </a:p>
          </p:txBody>
        </p:sp>
        <p:sp>
          <p:nvSpPr>
            <p:cNvPr id="21" name="Rektangel: afrundede hjørner 20">
              <a:extLst>
                <a:ext uri="{FF2B5EF4-FFF2-40B4-BE49-F238E27FC236}">
                  <a16:creationId xmlns:a16="http://schemas.microsoft.com/office/drawing/2014/main" id="{2FB305EE-B7BE-4614-BC02-7EECD25AAB50}"/>
                </a:ext>
              </a:extLst>
            </p:cNvPr>
            <p:cNvSpPr/>
            <p:nvPr/>
          </p:nvSpPr>
          <p:spPr>
            <a:xfrm>
              <a:off x="2575420" y="3667976"/>
              <a:ext cx="3102051" cy="248165"/>
            </a:xfrm>
            <a:prstGeom prst="roundRect">
              <a:avLst>
                <a:gd name="adj" fmla="val 50000"/>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latin typeface="27 Sans" panose="02000000000000000000" pitchFamily="50" charset="0"/>
                </a:rPr>
                <a:t>Forsikringstjek til alle ansatte</a:t>
              </a:r>
            </a:p>
          </p:txBody>
        </p:sp>
        <p:sp>
          <p:nvSpPr>
            <p:cNvPr id="35" name="Rektangel: afrundede hjørner 34">
              <a:extLst>
                <a:ext uri="{FF2B5EF4-FFF2-40B4-BE49-F238E27FC236}">
                  <a16:creationId xmlns:a16="http://schemas.microsoft.com/office/drawing/2014/main" id="{7420729D-C15A-41E8-971F-86DFD1E7B29A}"/>
                </a:ext>
              </a:extLst>
            </p:cNvPr>
            <p:cNvSpPr/>
            <p:nvPr/>
          </p:nvSpPr>
          <p:spPr>
            <a:xfrm>
              <a:off x="2575420" y="4270124"/>
              <a:ext cx="3102051" cy="248165"/>
            </a:xfrm>
            <a:prstGeom prst="roundRect">
              <a:avLst>
                <a:gd name="adj" fmla="val 50000"/>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latin typeface="27 Sans" panose="02000000000000000000" pitchFamily="50" charset="0"/>
                </a:rPr>
                <a:t>Fælles mål og fælles fejringer</a:t>
              </a:r>
            </a:p>
          </p:txBody>
        </p:sp>
      </p:grpSp>
      <p:grpSp>
        <p:nvGrpSpPr>
          <p:cNvPr id="3" name="Gruppe 2">
            <a:extLst>
              <a:ext uri="{FF2B5EF4-FFF2-40B4-BE49-F238E27FC236}">
                <a16:creationId xmlns:a16="http://schemas.microsoft.com/office/drawing/2014/main" id="{59AD1459-AA59-40C8-9A28-B953F4A24DD5}"/>
              </a:ext>
            </a:extLst>
          </p:cNvPr>
          <p:cNvGrpSpPr/>
          <p:nvPr/>
        </p:nvGrpSpPr>
        <p:grpSpPr>
          <a:xfrm>
            <a:off x="6564032" y="3089789"/>
            <a:ext cx="4500000" cy="2195921"/>
            <a:chOff x="6149954" y="3144379"/>
            <a:chExt cx="3229978" cy="1576172"/>
          </a:xfrm>
        </p:grpSpPr>
        <p:grpSp>
          <p:nvGrpSpPr>
            <p:cNvPr id="20" name="Gruppe 19">
              <a:extLst>
                <a:ext uri="{FF2B5EF4-FFF2-40B4-BE49-F238E27FC236}">
                  <a16:creationId xmlns:a16="http://schemas.microsoft.com/office/drawing/2014/main" id="{2379A44F-1867-49AC-96BE-36F2C1208072}"/>
                </a:ext>
              </a:extLst>
            </p:cNvPr>
            <p:cNvGrpSpPr/>
            <p:nvPr/>
          </p:nvGrpSpPr>
          <p:grpSpPr>
            <a:xfrm>
              <a:off x="6149954" y="3144379"/>
              <a:ext cx="3229978" cy="1257495"/>
              <a:chOff x="5890739" y="3117539"/>
              <a:chExt cx="3229978" cy="1257495"/>
            </a:xfrm>
          </p:grpSpPr>
          <p:sp>
            <p:nvSpPr>
              <p:cNvPr id="25" name="Tekstfelt 24">
                <a:extLst>
                  <a:ext uri="{FF2B5EF4-FFF2-40B4-BE49-F238E27FC236}">
                    <a16:creationId xmlns:a16="http://schemas.microsoft.com/office/drawing/2014/main" id="{D3FE25D4-A034-4AAF-9898-1E3EB8698DE2}"/>
                  </a:ext>
                </a:extLst>
              </p:cNvPr>
              <p:cNvSpPr txBox="1"/>
              <p:nvPr/>
            </p:nvSpPr>
            <p:spPr>
              <a:xfrm>
                <a:off x="6654178" y="3117539"/>
                <a:ext cx="1836023" cy="265096"/>
              </a:xfrm>
              <a:prstGeom prst="rect">
                <a:avLst/>
              </a:prstGeom>
              <a:noFill/>
            </p:spPr>
            <p:txBody>
              <a:bodyPr wrap="none" rtlCol="0">
                <a:spAutoFit/>
              </a:bodyPr>
              <a:lstStyle/>
              <a:p>
                <a:pPr algn="ctr"/>
                <a:r>
                  <a:rPr lang="da-DK" dirty="0">
                    <a:latin typeface="+mj-lt"/>
                  </a:rPr>
                  <a:t>Ekstern til medlemmerne</a:t>
                </a:r>
              </a:p>
            </p:txBody>
          </p:sp>
          <p:sp>
            <p:nvSpPr>
              <p:cNvPr id="26" name="Rektangel: afrundede hjørner 25">
                <a:extLst>
                  <a:ext uri="{FF2B5EF4-FFF2-40B4-BE49-F238E27FC236}">
                    <a16:creationId xmlns:a16="http://schemas.microsoft.com/office/drawing/2014/main" id="{A9A07A95-2D6C-4ABA-8242-202659BFADD6}"/>
                  </a:ext>
                </a:extLst>
              </p:cNvPr>
              <p:cNvSpPr/>
              <p:nvPr/>
            </p:nvSpPr>
            <p:spPr>
              <a:xfrm>
                <a:off x="5890739" y="3480196"/>
                <a:ext cx="3229978" cy="2583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latin typeface="27 Sans" panose="02000000000000000000" pitchFamily="50" charset="0"/>
                  </a:rPr>
                  <a:t>Nyhedsmail</a:t>
                </a:r>
              </a:p>
            </p:txBody>
          </p:sp>
          <p:sp>
            <p:nvSpPr>
              <p:cNvPr id="27" name="Rektangel: afrundede hjørner 26">
                <a:extLst>
                  <a:ext uri="{FF2B5EF4-FFF2-40B4-BE49-F238E27FC236}">
                    <a16:creationId xmlns:a16="http://schemas.microsoft.com/office/drawing/2014/main" id="{F51037CB-7A5A-4CD9-8CF3-5BB26A3FE47F}"/>
                  </a:ext>
                </a:extLst>
              </p:cNvPr>
              <p:cNvSpPr/>
              <p:nvPr/>
            </p:nvSpPr>
            <p:spPr>
              <a:xfrm>
                <a:off x="5890739" y="3797958"/>
                <a:ext cx="3229978" cy="2583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latin typeface="27 Sans" panose="02000000000000000000" pitchFamily="50" charset="0"/>
                  </a:rPr>
                  <a:t>Medlemshenvisning</a:t>
                </a:r>
              </a:p>
            </p:txBody>
          </p:sp>
          <p:sp>
            <p:nvSpPr>
              <p:cNvPr id="30" name="Rektangel: afrundede hjørner 29">
                <a:extLst>
                  <a:ext uri="{FF2B5EF4-FFF2-40B4-BE49-F238E27FC236}">
                    <a16:creationId xmlns:a16="http://schemas.microsoft.com/office/drawing/2014/main" id="{1A575F4B-DA8A-4875-BEBB-FA8F39659FB3}"/>
                  </a:ext>
                </a:extLst>
              </p:cNvPr>
              <p:cNvSpPr/>
              <p:nvPr/>
            </p:nvSpPr>
            <p:spPr>
              <a:xfrm>
                <a:off x="5890739" y="4116636"/>
                <a:ext cx="3229978" cy="2583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latin typeface="27 Sans" panose="02000000000000000000" pitchFamily="50" charset="0"/>
                  </a:rPr>
                  <a:t>Medlemsarrangementer</a:t>
                </a:r>
              </a:p>
            </p:txBody>
          </p:sp>
        </p:grpSp>
        <p:sp>
          <p:nvSpPr>
            <p:cNvPr id="39" name="Rektangel: afrundede hjørner 38">
              <a:extLst>
                <a:ext uri="{FF2B5EF4-FFF2-40B4-BE49-F238E27FC236}">
                  <a16:creationId xmlns:a16="http://schemas.microsoft.com/office/drawing/2014/main" id="{E2C57BCE-8204-4FB2-A28F-39F312EB5813}"/>
                </a:ext>
              </a:extLst>
            </p:cNvPr>
            <p:cNvSpPr/>
            <p:nvPr/>
          </p:nvSpPr>
          <p:spPr>
            <a:xfrm>
              <a:off x="6149954" y="4462153"/>
              <a:ext cx="3229978" cy="2583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latin typeface="27 Sans" panose="02000000000000000000" pitchFamily="50" charset="0"/>
                </a:rPr>
                <a:t>Skole- og arbejdspladsbesøg</a:t>
              </a:r>
            </a:p>
          </p:txBody>
        </p:sp>
      </p:grpSp>
      <p:sp>
        <p:nvSpPr>
          <p:cNvPr id="40" name="Rektangel: afrundede hjørner 39">
            <a:extLst>
              <a:ext uri="{FF2B5EF4-FFF2-40B4-BE49-F238E27FC236}">
                <a16:creationId xmlns:a16="http://schemas.microsoft.com/office/drawing/2014/main" id="{65C64A11-3292-48B2-A9EE-4EB45F8C2E80}"/>
              </a:ext>
            </a:extLst>
          </p:cNvPr>
          <p:cNvSpPr/>
          <p:nvPr/>
        </p:nvSpPr>
        <p:spPr>
          <a:xfrm>
            <a:off x="1246774" y="4474500"/>
            <a:ext cx="4500000" cy="360000"/>
          </a:xfrm>
          <a:prstGeom prst="roundRect">
            <a:avLst>
              <a:gd name="adj" fmla="val 50000"/>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latin typeface="27 Sans" panose="02000000000000000000" pitchFamily="50" charset="0"/>
              </a:rPr>
              <a:t>Lokal forsikringstillidsmand</a:t>
            </a:r>
          </a:p>
        </p:txBody>
      </p:sp>
      <p:sp>
        <p:nvSpPr>
          <p:cNvPr id="4" name="Rektangel: afrundede hjørner 3">
            <a:extLst>
              <a:ext uri="{FF2B5EF4-FFF2-40B4-BE49-F238E27FC236}">
                <a16:creationId xmlns:a16="http://schemas.microsoft.com/office/drawing/2014/main" id="{A5AD2A7A-41F3-594A-7A15-FCDE8E06170A}"/>
              </a:ext>
            </a:extLst>
          </p:cNvPr>
          <p:cNvSpPr/>
          <p:nvPr/>
        </p:nvSpPr>
        <p:spPr>
          <a:xfrm>
            <a:off x="6564032" y="5784962"/>
            <a:ext cx="4500000" cy="360000"/>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latin typeface="27 Sans" panose="02000000000000000000" pitchFamily="50" charset="0"/>
              </a:rPr>
              <a:t>Aktiv udringning</a:t>
            </a:r>
          </a:p>
        </p:txBody>
      </p:sp>
      <p:sp>
        <p:nvSpPr>
          <p:cNvPr id="7" name="Rektangel: afrundede hjørner 6">
            <a:extLst>
              <a:ext uri="{FF2B5EF4-FFF2-40B4-BE49-F238E27FC236}">
                <a16:creationId xmlns:a16="http://schemas.microsoft.com/office/drawing/2014/main" id="{B86D09FC-6878-CFAD-10B3-A23CA53A1FB7}"/>
              </a:ext>
            </a:extLst>
          </p:cNvPr>
          <p:cNvSpPr/>
          <p:nvPr/>
        </p:nvSpPr>
        <p:spPr>
          <a:xfrm>
            <a:off x="6564032" y="5349731"/>
            <a:ext cx="4500000" cy="3600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latin typeface="27 Sans" panose="02000000000000000000" pitchFamily="50" charset="0"/>
              </a:rPr>
              <a:t>Materiale til velkomstposer</a:t>
            </a:r>
          </a:p>
        </p:txBody>
      </p:sp>
      <p:sp>
        <p:nvSpPr>
          <p:cNvPr id="9" name="Rektangel: afrundede hjørner 8">
            <a:extLst>
              <a:ext uri="{FF2B5EF4-FFF2-40B4-BE49-F238E27FC236}">
                <a16:creationId xmlns:a16="http://schemas.microsoft.com/office/drawing/2014/main" id="{5B326F1E-B383-6CD0-1D6E-E74D2DD81548}"/>
              </a:ext>
            </a:extLst>
          </p:cNvPr>
          <p:cNvSpPr/>
          <p:nvPr/>
        </p:nvSpPr>
        <p:spPr>
          <a:xfrm>
            <a:off x="1246774" y="5350392"/>
            <a:ext cx="4500000" cy="360000"/>
          </a:xfrm>
          <a:prstGeom prst="roundRect">
            <a:avLst>
              <a:gd name="adj" fmla="val 50000"/>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dirty="0">
                <a:solidFill>
                  <a:schemeClr val="bg1"/>
                </a:solidFill>
                <a:latin typeface="27 Sans"/>
              </a:rPr>
              <a:t>Deltage til TR-arrangementer</a:t>
            </a:r>
          </a:p>
        </p:txBody>
      </p:sp>
    </p:spTree>
    <p:extLst>
      <p:ext uri="{BB962C8B-B14F-4D97-AF65-F5344CB8AC3E}">
        <p14:creationId xmlns:p14="http://schemas.microsoft.com/office/powerpoint/2010/main" val="5028034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996AC-4430-99B5-06A3-D0CE4E70F2BD}"/>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D7A97257-B6F1-0C3D-3FAD-DDBD437073B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D4682DE8-E3D7-ECCD-C1D2-55E438D3BD55}"/>
              </a:ext>
            </a:extLst>
          </p:cNvPr>
          <p:cNvSpPr txBox="1">
            <a:spLocks/>
          </p:cNvSpPr>
          <p:nvPr/>
        </p:nvSpPr>
        <p:spPr>
          <a:xfrm>
            <a:off x="834389" y="146304"/>
            <a:ext cx="7096703" cy="1197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rPr>
              <a:t>Dagsorden</a:t>
            </a:r>
          </a:p>
        </p:txBody>
      </p:sp>
      <p:sp>
        <p:nvSpPr>
          <p:cNvPr id="14" name="Pladsholder til indhold 2">
            <a:extLst>
              <a:ext uri="{FF2B5EF4-FFF2-40B4-BE49-F238E27FC236}">
                <a16:creationId xmlns:a16="http://schemas.microsoft.com/office/drawing/2014/main" id="{401A1E64-37AF-E130-3B6A-2823475B6305}"/>
              </a:ext>
            </a:extLst>
          </p:cNvPr>
          <p:cNvSpPr txBox="1">
            <a:spLocks/>
          </p:cNvSpPr>
          <p:nvPr/>
        </p:nvSpPr>
        <p:spPr>
          <a:xfrm>
            <a:off x="704089" y="1197864"/>
            <a:ext cx="8961120" cy="503834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pPr>
            <a:r>
              <a:rPr lang="da-DK" sz="2400" dirty="0">
                <a:ea typeface="Times New Roman" panose="02020603050405020304" pitchFamily="18" charset="0"/>
                <a:cs typeface="Times New Roman" panose="02020603050405020304" pitchFamily="18" charset="0"/>
              </a:rPr>
              <a:t>Kl. 09.00- 09.05	Velkommen Velkomst og tjek ind</a:t>
            </a:r>
          </a:p>
          <a:p>
            <a:pPr>
              <a:lnSpc>
                <a:spcPct val="115000"/>
              </a:lnSpc>
            </a:pPr>
            <a:r>
              <a:rPr lang="da-DK" sz="2400" dirty="0">
                <a:effectLst/>
                <a:ea typeface="Times New Roman" panose="02020603050405020304" pitchFamily="18" charset="0"/>
                <a:cs typeface="Times New Roman" panose="02020603050405020304" pitchFamily="18" charset="0"/>
              </a:rPr>
              <a:t>Kl.09.05 – 9.30	TJM-forsikring</a:t>
            </a:r>
          </a:p>
          <a:p>
            <a:pPr>
              <a:lnSpc>
                <a:spcPct val="115000"/>
              </a:lnSpc>
            </a:pPr>
            <a:r>
              <a:rPr lang="da-DK" sz="2400"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Kl.09.30 – 10.30	løntjek og ansættelser</a:t>
            </a:r>
          </a:p>
          <a:p>
            <a:pPr>
              <a:lnSpc>
                <a:spcPct val="115000"/>
              </a:lnSpc>
            </a:pPr>
            <a:r>
              <a:rPr lang="da-DK" sz="2400" dirty="0">
                <a:effectLst/>
                <a:ea typeface="Times New Roman" panose="02020603050405020304" pitchFamily="18" charset="0"/>
                <a:cs typeface="Times New Roman" panose="02020603050405020304" pitchFamily="18" charset="0"/>
              </a:rPr>
              <a:t>Kl.10.30 – 10.45	Pause</a:t>
            </a:r>
          </a:p>
          <a:p>
            <a:pPr>
              <a:lnSpc>
                <a:spcPct val="115000"/>
              </a:lnSpc>
            </a:pPr>
            <a:r>
              <a:rPr lang="da-DK" sz="2400" dirty="0">
                <a:effectLst/>
                <a:ea typeface="Times New Roman" panose="02020603050405020304" pitchFamily="18" charset="0"/>
                <a:cs typeface="Times New Roman" panose="02020603050405020304" pitchFamily="18" charset="0"/>
              </a:rPr>
              <a:t>Kl.10.45 – 11.30	</a:t>
            </a:r>
            <a:r>
              <a:rPr lang="da-DK" sz="2400" dirty="0">
                <a:effectLst/>
                <a:latin typeface="Aptos" panose="020B0004020202020204" pitchFamily="34" charset="0"/>
                <a:ea typeface="Aptos" panose="020B0004020202020204" pitchFamily="34" charset="0"/>
                <a:cs typeface="Aptos" panose="020B0004020202020204" pitchFamily="34" charset="0"/>
              </a:rPr>
              <a:t>Hvordan godkender </a:t>
            </a:r>
            <a:r>
              <a:rPr lang="da-DK" sz="2400" dirty="0">
                <a:latin typeface="Aptos" panose="020B0004020202020204" pitchFamily="34" charset="0"/>
                <a:ea typeface="Aptos" panose="020B0004020202020204" pitchFamily="34" charset="0"/>
                <a:cs typeface="Aptos" panose="020B0004020202020204" pitchFamily="34" charset="0"/>
              </a:rPr>
              <a:t>I</a:t>
            </a:r>
            <a:r>
              <a:rPr lang="da-DK" sz="2400" dirty="0">
                <a:effectLst/>
                <a:latin typeface="Aptos" panose="020B0004020202020204" pitchFamily="34" charset="0"/>
                <a:ea typeface="Aptos" panose="020B0004020202020204" pitchFamily="34" charset="0"/>
                <a:cs typeface="Aptos" panose="020B0004020202020204" pitchFamily="34" charset="0"/>
              </a:rPr>
              <a:t> lønindplacering?</a:t>
            </a:r>
          </a:p>
          <a:p>
            <a:pPr>
              <a:lnSpc>
                <a:spcPct val="115000"/>
              </a:lnSpc>
            </a:pPr>
            <a:r>
              <a:rPr lang="da-DK" sz="2400" dirty="0">
                <a:effectLst/>
                <a:latin typeface="Aptos" panose="020B0004020202020204" pitchFamily="34" charset="0"/>
                <a:ea typeface="Aptos" panose="020B0004020202020204" pitchFamily="34" charset="0"/>
                <a:cs typeface="Aptos" panose="020B0004020202020204" pitchFamily="34" charset="0"/>
              </a:rPr>
              <a:t> </a:t>
            </a:r>
            <a:r>
              <a:rPr lang="da-DK" sz="2400" dirty="0">
                <a:effectLst/>
                <a:ea typeface="Times New Roman" panose="02020603050405020304" pitchFamily="18" charset="0"/>
                <a:cs typeface="Times New Roman" panose="02020603050405020304" pitchFamily="18" charset="0"/>
              </a:rPr>
              <a:t>Kl.11.30 – 12.00 	Meddelelser og afslutning på dagen</a:t>
            </a:r>
          </a:p>
          <a:p>
            <a:pPr marL="0" indent="0">
              <a:buNone/>
            </a:pP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AF0C9797-BD10-E85F-440A-979E77A1360E}"/>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spTree>
    <p:extLst>
      <p:ext uri="{BB962C8B-B14F-4D97-AF65-F5344CB8AC3E}">
        <p14:creationId xmlns:p14="http://schemas.microsoft.com/office/powerpoint/2010/main" val="1540692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36D715-3A25-BBEF-C25F-52AF6A459B60}"/>
              </a:ext>
            </a:extLst>
          </p:cNvPr>
          <p:cNvSpPr>
            <a:spLocks noGrp="1"/>
          </p:cNvSpPr>
          <p:nvPr>
            <p:ph type="title"/>
          </p:nvPr>
        </p:nvSpPr>
        <p:spPr/>
        <p:txBody>
          <a:bodyPr/>
          <a:lstStyle/>
          <a:p>
            <a:r>
              <a:rPr lang="da-DK" b="1" dirty="0"/>
              <a:t>Fællestillidsrepræsentanter almen</a:t>
            </a:r>
          </a:p>
        </p:txBody>
      </p:sp>
      <p:sp>
        <p:nvSpPr>
          <p:cNvPr id="9" name="Tekstfelt 8">
            <a:extLst>
              <a:ext uri="{FF2B5EF4-FFF2-40B4-BE49-F238E27FC236}">
                <a16:creationId xmlns:a16="http://schemas.microsoft.com/office/drawing/2014/main" id="{377E9688-25CF-7E7F-32E1-72D31C48E18B}"/>
              </a:ext>
            </a:extLst>
          </p:cNvPr>
          <p:cNvSpPr txBox="1"/>
          <p:nvPr/>
        </p:nvSpPr>
        <p:spPr>
          <a:xfrm>
            <a:off x="3467423" y="3894322"/>
            <a:ext cx="2361745" cy="1323439"/>
          </a:xfrm>
          <a:prstGeom prst="rect">
            <a:avLst/>
          </a:prstGeom>
          <a:noFill/>
        </p:spPr>
        <p:txBody>
          <a:bodyPr wrap="square" rtlCol="0">
            <a:spAutoFit/>
          </a:bodyPr>
          <a:lstStyle/>
          <a:p>
            <a:endParaRPr lang="da-DK" sz="2000" dirty="0"/>
          </a:p>
          <a:p>
            <a:r>
              <a:rPr lang="da-DK" sz="2000" dirty="0"/>
              <a:t>Vibeke Jensen </a:t>
            </a:r>
            <a:r>
              <a:rPr lang="da-DK" sz="2000" dirty="0">
                <a:hlinkClick r:id="rId3"/>
              </a:rPr>
              <a:t>vibj@foa.dk</a:t>
            </a:r>
            <a:r>
              <a:rPr lang="da-DK" sz="2000" dirty="0"/>
              <a:t> </a:t>
            </a:r>
          </a:p>
          <a:p>
            <a:pPr marL="0" indent="0">
              <a:buNone/>
            </a:pPr>
            <a:r>
              <a:rPr lang="da-DK" sz="2000" dirty="0" err="1"/>
              <a:t>Tlf</a:t>
            </a:r>
            <a:r>
              <a:rPr lang="da-DK" sz="2000" dirty="0"/>
              <a:t>: 30660079</a:t>
            </a:r>
          </a:p>
        </p:txBody>
      </p:sp>
      <p:sp>
        <p:nvSpPr>
          <p:cNvPr id="10" name="Tekstfelt 9">
            <a:extLst>
              <a:ext uri="{FF2B5EF4-FFF2-40B4-BE49-F238E27FC236}">
                <a16:creationId xmlns:a16="http://schemas.microsoft.com/office/drawing/2014/main" id="{71137551-9676-2A7F-5059-94270E73D476}"/>
              </a:ext>
            </a:extLst>
          </p:cNvPr>
          <p:cNvSpPr txBox="1"/>
          <p:nvPr/>
        </p:nvSpPr>
        <p:spPr>
          <a:xfrm flipH="1">
            <a:off x="6114476" y="3873137"/>
            <a:ext cx="3430465" cy="1323439"/>
          </a:xfrm>
          <a:prstGeom prst="rect">
            <a:avLst/>
          </a:prstGeom>
          <a:noFill/>
        </p:spPr>
        <p:txBody>
          <a:bodyPr wrap="square" rtlCol="0">
            <a:spAutoFit/>
          </a:bodyPr>
          <a:lstStyle/>
          <a:p>
            <a:endParaRPr lang="da-DK" sz="2000" dirty="0"/>
          </a:p>
          <a:p>
            <a:r>
              <a:rPr lang="da-DK" sz="2000" dirty="0"/>
              <a:t>Nanna Mikkelsen</a:t>
            </a:r>
          </a:p>
          <a:p>
            <a:r>
              <a:rPr lang="da-DK" sz="2000" dirty="0">
                <a:hlinkClick r:id="rId4"/>
              </a:rPr>
              <a:t>nami@foa.dk</a:t>
            </a:r>
            <a:r>
              <a:rPr lang="da-DK" sz="2000" dirty="0">
                <a:hlinkClick r:id="rId5"/>
              </a:rPr>
              <a:t>  </a:t>
            </a:r>
            <a:endParaRPr lang="da-DK" sz="2000" dirty="0"/>
          </a:p>
          <a:p>
            <a:pPr marL="0" indent="0">
              <a:buNone/>
            </a:pPr>
            <a:r>
              <a:rPr lang="da-DK" sz="2000" dirty="0" err="1"/>
              <a:t>Tlf</a:t>
            </a:r>
            <a:r>
              <a:rPr lang="da-DK" sz="2000" dirty="0"/>
              <a:t>: 30785114</a:t>
            </a:r>
          </a:p>
        </p:txBody>
      </p:sp>
      <p:sp>
        <p:nvSpPr>
          <p:cNvPr id="12" name="Tekstfelt 11">
            <a:extLst>
              <a:ext uri="{FF2B5EF4-FFF2-40B4-BE49-F238E27FC236}">
                <a16:creationId xmlns:a16="http://schemas.microsoft.com/office/drawing/2014/main" id="{EE58A645-2F43-EEA8-CFE1-6CC62EE058DF}"/>
              </a:ext>
            </a:extLst>
          </p:cNvPr>
          <p:cNvSpPr txBox="1"/>
          <p:nvPr/>
        </p:nvSpPr>
        <p:spPr>
          <a:xfrm>
            <a:off x="557654" y="4179740"/>
            <a:ext cx="2857500" cy="1231106"/>
          </a:xfrm>
          <a:prstGeom prst="rect">
            <a:avLst/>
          </a:prstGeom>
          <a:noFill/>
        </p:spPr>
        <p:txBody>
          <a:bodyPr wrap="square" rtlCol="0">
            <a:spAutoFit/>
          </a:bodyPr>
          <a:lstStyle/>
          <a:p>
            <a:r>
              <a:rPr lang="da-DK" sz="2000" dirty="0"/>
              <a:t>Michala Toftager Bovien</a:t>
            </a:r>
          </a:p>
          <a:p>
            <a:r>
              <a:rPr lang="da-DK" sz="2000" dirty="0">
                <a:hlinkClick r:id="rId6"/>
              </a:rPr>
              <a:t>mitb@foa.dk</a:t>
            </a:r>
            <a:endParaRPr lang="da-DK" sz="2000" dirty="0"/>
          </a:p>
          <a:p>
            <a:r>
              <a:rPr lang="da-DK" sz="2000" dirty="0" err="1"/>
              <a:t>Tlf</a:t>
            </a:r>
            <a:r>
              <a:rPr lang="da-DK" sz="2000" dirty="0"/>
              <a:t>: 30785106</a:t>
            </a:r>
          </a:p>
          <a:p>
            <a:endParaRPr lang="da-DK" sz="1400" dirty="0"/>
          </a:p>
        </p:txBody>
      </p:sp>
      <p:sp>
        <p:nvSpPr>
          <p:cNvPr id="14" name="Tekstfelt 13">
            <a:extLst>
              <a:ext uri="{FF2B5EF4-FFF2-40B4-BE49-F238E27FC236}">
                <a16:creationId xmlns:a16="http://schemas.microsoft.com/office/drawing/2014/main" id="{A99F5755-E919-EEC0-CFD8-0E53CF0663AC}"/>
              </a:ext>
            </a:extLst>
          </p:cNvPr>
          <p:cNvSpPr txBox="1"/>
          <p:nvPr/>
        </p:nvSpPr>
        <p:spPr>
          <a:xfrm>
            <a:off x="8709247" y="4133574"/>
            <a:ext cx="3331846" cy="1015663"/>
          </a:xfrm>
          <a:prstGeom prst="rect">
            <a:avLst/>
          </a:prstGeom>
          <a:noFill/>
        </p:spPr>
        <p:txBody>
          <a:bodyPr wrap="square" rtlCol="0">
            <a:spAutoFit/>
          </a:bodyPr>
          <a:lstStyle/>
          <a:p>
            <a:r>
              <a:rPr lang="da-DK" sz="2000" dirty="0"/>
              <a:t>Maria Porse </a:t>
            </a:r>
          </a:p>
          <a:p>
            <a:r>
              <a:rPr lang="da-DK" sz="2000" dirty="0">
                <a:hlinkClick r:id="rId7"/>
              </a:rPr>
              <a:t>maria@foa.dk</a:t>
            </a:r>
            <a:endParaRPr lang="da-DK" sz="2000" dirty="0"/>
          </a:p>
          <a:p>
            <a:r>
              <a:rPr lang="da-DK" sz="2000" dirty="0" err="1"/>
              <a:t>Tlf</a:t>
            </a:r>
            <a:r>
              <a:rPr lang="da-DK" sz="2000" dirty="0"/>
              <a:t>: 30785110</a:t>
            </a:r>
          </a:p>
        </p:txBody>
      </p:sp>
      <p:pic>
        <p:nvPicPr>
          <p:cNvPr id="15" name="Billede 14">
            <a:extLst>
              <a:ext uri="{FF2B5EF4-FFF2-40B4-BE49-F238E27FC236}">
                <a16:creationId xmlns:a16="http://schemas.microsoft.com/office/drawing/2014/main" id="{90E1EF33-E3C8-50B0-047B-E9E7BA0D4C2E}"/>
              </a:ext>
            </a:extLst>
          </p:cNvPr>
          <p:cNvPicPr>
            <a:picLocks noChangeAspect="1"/>
          </p:cNvPicPr>
          <p:nvPr/>
        </p:nvPicPr>
        <p:blipFill rotWithShape="1">
          <a:blip r:embed="rId8">
            <a:alphaModFix/>
            <a:extLst>
              <a:ext uri="{28A0092B-C50C-407E-A947-70E740481C1C}">
                <a14:useLocalDpi xmlns:a14="http://schemas.microsoft.com/office/drawing/2010/main" val="0"/>
              </a:ext>
            </a:extLst>
          </a:blip>
          <a:srcRect r="-8" b="152"/>
          <a:stretch/>
        </p:blipFill>
        <p:spPr>
          <a:xfrm>
            <a:off x="9955731" y="197282"/>
            <a:ext cx="1495807" cy="1493405"/>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8" name="Tekstfelt 7">
            <a:extLst>
              <a:ext uri="{FF2B5EF4-FFF2-40B4-BE49-F238E27FC236}">
                <a16:creationId xmlns:a16="http://schemas.microsoft.com/office/drawing/2014/main" id="{B1943112-0014-805D-292F-0DAA49D4E4F3}"/>
              </a:ext>
            </a:extLst>
          </p:cNvPr>
          <p:cNvSpPr txBox="1"/>
          <p:nvPr/>
        </p:nvSpPr>
        <p:spPr>
          <a:xfrm>
            <a:off x="4401312" y="6459490"/>
            <a:ext cx="7790688" cy="276999"/>
          </a:xfrm>
          <a:prstGeom prst="rect">
            <a:avLst/>
          </a:prstGeom>
          <a:noFill/>
        </p:spPr>
        <p:txBody>
          <a:bodyPr wrap="square">
            <a:spAutoFit/>
          </a:bodyPr>
          <a:lstStyle/>
          <a:p>
            <a:r>
              <a:rPr lang="da-DK" sz="1200" dirty="0"/>
              <a:t>FOA-WIFI: Farfartil4</a:t>
            </a:r>
          </a:p>
        </p:txBody>
      </p:sp>
      <p:pic>
        <p:nvPicPr>
          <p:cNvPr id="3" name="Billede 2">
            <a:extLst>
              <a:ext uri="{FF2B5EF4-FFF2-40B4-BE49-F238E27FC236}">
                <a16:creationId xmlns:a16="http://schemas.microsoft.com/office/drawing/2014/main" id="{E1377CE7-14E4-FBF8-AE3C-6E57413FEEDA}"/>
              </a:ext>
            </a:extLst>
          </p:cNvPr>
          <p:cNvPicPr>
            <a:picLocks noChangeAspect="1"/>
          </p:cNvPicPr>
          <p:nvPr/>
        </p:nvPicPr>
        <p:blipFill>
          <a:blip r:embed="rId9"/>
          <a:srcRect l="20023" r="23973"/>
          <a:stretch/>
        </p:blipFill>
        <p:spPr>
          <a:xfrm>
            <a:off x="8696012" y="1707414"/>
            <a:ext cx="1619279" cy="2090803"/>
          </a:xfrm>
          <a:prstGeom prst="rect">
            <a:avLst/>
          </a:prstGeom>
        </p:spPr>
      </p:pic>
      <p:pic>
        <p:nvPicPr>
          <p:cNvPr id="1026" name="Picture 2">
            <a:extLst>
              <a:ext uri="{FF2B5EF4-FFF2-40B4-BE49-F238E27FC236}">
                <a16:creationId xmlns:a16="http://schemas.microsoft.com/office/drawing/2014/main" id="{5074DF9F-BAC7-CA19-AA49-1949F8ACEBF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424" r="28981"/>
          <a:stretch/>
        </p:blipFill>
        <p:spPr bwMode="auto">
          <a:xfrm>
            <a:off x="6205728" y="1699040"/>
            <a:ext cx="1524000" cy="2090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C6318A0-9F96-5FF6-E5DB-1610A39030D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1774" t="8345" r="23197" b="-867"/>
          <a:stretch/>
        </p:blipFill>
        <p:spPr bwMode="auto">
          <a:xfrm>
            <a:off x="682018" y="1695415"/>
            <a:ext cx="1723643" cy="20768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5B7BB57-715D-2B7D-C473-7EA18BC0FAC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0046" r="25806"/>
          <a:stretch/>
        </p:blipFill>
        <p:spPr bwMode="auto">
          <a:xfrm>
            <a:off x="3500498" y="1707607"/>
            <a:ext cx="1723643" cy="2047875"/>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CB970B5E-1180-A299-A949-7B4139608C1F}"/>
              </a:ext>
            </a:extLst>
          </p:cNvPr>
          <p:cNvSpPr txBox="1"/>
          <p:nvPr/>
        </p:nvSpPr>
        <p:spPr>
          <a:xfrm>
            <a:off x="6096000" y="5183390"/>
            <a:ext cx="5538346" cy="1477328"/>
          </a:xfrm>
          <a:prstGeom prst="rect">
            <a:avLst/>
          </a:prstGeom>
          <a:noFill/>
          <a:ln>
            <a:solidFill>
              <a:schemeClr val="tx1"/>
            </a:solidFill>
          </a:ln>
        </p:spPr>
        <p:txBody>
          <a:bodyPr wrap="square" rtlCol="0">
            <a:spAutoFit/>
          </a:bodyPr>
          <a:lstStyle/>
          <a:p>
            <a:r>
              <a:rPr lang="da-DK" dirty="0">
                <a:effectLst>
                  <a:outerShdw blurRad="38100" dist="38100" dir="2700000" algn="tl">
                    <a:srgbClr val="000000">
                      <a:alpha val="43137"/>
                    </a:srgbClr>
                  </a:outerShdw>
                </a:effectLst>
              </a:rPr>
              <a:t>OBS: Kontaktoplysningerne er til jer </a:t>
            </a:r>
            <a:r>
              <a:rPr lang="da-DK" dirty="0" err="1">
                <a:effectLst>
                  <a:outerShdw blurRad="38100" dist="38100" dir="2700000" algn="tl">
                    <a:srgbClr val="000000">
                      <a:alpha val="43137"/>
                    </a:srgbClr>
                  </a:outerShdw>
                </a:effectLst>
              </a:rPr>
              <a:t>TR’er</a:t>
            </a:r>
            <a:r>
              <a:rPr lang="da-DK" dirty="0">
                <a:effectLst>
                  <a:outerShdw blurRad="38100" dist="38100" dir="2700000" algn="tl">
                    <a:srgbClr val="000000">
                      <a:alpha val="43137"/>
                    </a:srgbClr>
                  </a:outerShdw>
                </a:effectLst>
              </a:rPr>
              <a:t>. </a:t>
            </a:r>
          </a:p>
          <a:p>
            <a:r>
              <a:rPr lang="da-DK" dirty="0">
                <a:effectLst>
                  <a:outerShdw blurRad="38100" dist="38100" dir="2700000" algn="tl">
                    <a:srgbClr val="000000">
                      <a:alpha val="43137"/>
                    </a:srgbClr>
                  </a:outerShdw>
                </a:effectLst>
              </a:rPr>
              <a:t>Medlemmerne er velkomne til at kontakte LFS på hovedtelefonen eller gennem FOA min post. </a:t>
            </a:r>
          </a:p>
          <a:p>
            <a:r>
              <a:rPr lang="da-DK" dirty="0">
                <a:effectLst>
                  <a:outerShdw blurRad="38100" dist="38100" dir="2700000" algn="tl">
                    <a:srgbClr val="000000">
                      <a:alpha val="43137"/>
                    </a:srgbClr>
                  </a:outerShdw>
                </a:effectLst>
              </a:rPr>
              <a:t>Hvis I har spørgsmål på medlemmernes vegne, kan I kontakte en FTR.  </a:t>
            </a:r>
          </a:p>
        </p:txBody>
      </p:sp>
    </p:spTree>
    <p:extLst>
      <p:ext uri="{BB962C8B-B14F-4D97-AF65-F5344CB8AC3E}">
        <p14:creationId xmlns:p14="http://schemas.microsoft.com/office/powerpoint/2010/main" val="3463283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78AEE9-47EF-BDBB-CB1E-2CC5DEBFB928}"/>
            </a:ext>
          </a:extLst>
        </p:cNvPr>
        <p:cNvGrpSpPr/>
        <p:nvPr/>
      </p:nvGrpSpPr>
      <p:grpSpPr>
        <a:xfrm>
          <a:off x="0" y="0"/>
          <a:ext cx="0" cy="0"/>
          <a:chOff x="0" y="0"/>
          <a:chExt cx="0" cy="0"/>
        </a:xfrm>
      </p:grpSpPr>
      <p:sp useBgFill="1">
        <p:nvSpPr>
          <p:cNvPr id="2080" name="Rectangle 2064">
            <a:extLst>
              <a:ext uri="{FF2B5EF4-FFF2-40B4-BE49-F238E27FC236}">
                <a16:creationId xmlns:a16="http://schemas.microsoft.com/office/drawing/2014/main" id="{932495F0-C5CB-4823-AE70-EED61EBAB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3302463-2E57-3B65-FF46-0C179B7DFB39}"/>
              </a:ext>
            </a:extLst>
          </p:cNvPr>
          <p:cNvSpPr>
            <a:spLocks noGrp="1"/>
          </p:cNvSpPr>
          <p:nvPr>
            <p:ph type="title"/>
          </p:nvPr>
        </p:nvSpPr>
        <p:spPr>
          <a:xfrm>
            <a:off x="851183" y="624856"/>
            <a:ext cx="9606462" cy="1836976"/>
          </a:xfrm>
        </p:spPr>
        <p:txBody>
          <a:bodyPr vert="horz" lIns="91440" tIns="45720" rIns="91440" bIns="45720" rtlCol="0" anchor="b">
            <a:normAutofit/>
          </a:bodyPr>
          <a:lstStyle/>
          <a:p>
            <a:r>
              <a:rPr lang="da-DK" sz="5400" b="1" dirty="0">
                <a:effectLst>
                  <a:outerShdw blurRad="38100" dist="38100" dir="2700000" algn="tl">
                    <a:srgbClr val="000000">
                      <a:alpha val="43137"/>
                    </a:srgbClr>
                  </a:outerShdw>
                </a:effectLst>
              </a:rPr>
              <a:t>Arbejdsgange i forhold til lønaftaler </a:t>
            </a:r>
            <a:r>
              <a:rPr lang="en-US" sz="5400" b="1" dirty="0">
                <a:effectLst>
                  <a:outerShdw blurRad="38100" dist="38100" dir="2700000" algn="tl">
                    <a:srgbClr val="000000">
                      <a:alpha val="43137"/>
                    </a:srgbClr>
                  </a:outerShdw>
                </a:effectLst>
              </a:rPr>
              <a:t> </a:t>
            </a:r>
          </a:p>
        </p:txBody>
      </p:sp>
      <p:sp>
        <p:nvSpPr>
          <p:cNvPr id="2081" name="Rectangle 2066">
            <a:extLst>
              <a:ext uri="{FF2B5EF4-FFF2-40B4-BE49-F238E27FC236}">
                <a16:creationId xmlns:a16="http://schemas.microsoft.com/office/drawing/2014/main" id="{CB8B9C25-D80D-48EC-B83A-231219A80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82975"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82" name="Rectangle 2068">
            <a:extLst>
              <a:ext uri="{FF2B5EF4-FFF2-40B4-BE49-F238E27FC236}">
                <a16:creationId xmlns:a16="http://schemas.microsoft.com/office/drawing/2014/main" id="{601CC70B-8875-45A1-8AFD-7D546E3C0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897" y="4177748"/>
            <a:ext cx="4824407"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utoShape 8" descr="Strainer Vector Images | Depositphotos">
            <a:extLst>
              <a:ext uri="{FF2B5EF4-FFF2-40B4-BE49-F238E27FC236}">
                <a16:creationId xmlns:a16="http://schemas.microsoft.com/office/drawing/2014/main" id="{DA5E935A-B32B-8BBC-5A85-DEECA1CDD6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060" name="Picture 12" descr="Kitchen Strainer Clipart Vectors &amp; Illustrations for Free Download | Freepik">
            <a:extLst>
              <a:ext uri="{FF2B5EF4-FFF2-40B4-BE49-F238E27FC236}">
                <a16:creationId xmlns:a16="http://schemas.microsoft.com/office/drawing/2014/main" id="{582C4901-7E2C-7D4D-D443-AD716B8CA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10" b="90498" l="1438" r="98403">
                        <a14:foregroundMark x1="16294" y1="86425" x2="28275" y2="90498"/>
                        <a14:foregroundMark x1="28275" y1="90498" x2="38658" y2="89140"/>
                        <a14:foregroundMark x1="38658" y1="89140" x2="44409" y2="77376"/>
                        <a14:foregroundMark x1="6550" y1="26697" x2="9585" y2="70136"/>
                        <a14:foregroundMark x1="9585" y1="70136" x2="18530" y2="86878"/>
                        <a14:foregroundMark x1="6390" y1="19457" x2="1757" y2="48869"/>
                        <a14:foregroundMark x1="1757" y1="48869" x2="13099" y2="69231"/>
                        <a14:foregroundMark x1="13099" y1="69231" x2="15335" y2="70136"/>
                        <a14:foregroundMark x1="31949" y1="1810" x2="55911" y2="22624"/>
                        <a14:foregroundMark x1="55911" y1="22624" x2="60383" y2="33032"/>
                        <a14:foregroundMark x1="63578" y1="33937" x2="89776" y2="41629"/>
                        <a14:foregroundMark x1="89776" y1="41629" x2="89137" y2="29864"/>
                        <a14:foregroundMark x1="46006" y1="8597" x2="82268" y2="35294"/>
                        <a14:foregroundMark x1="82268" y1="35294" x2="97923" y2="35747"/>
                        <a14:foregroundMark x1="97923" y1="35747" x2="98403" y2="34842"/>
                        <a14:backgroundMark x1="21885" y1="99095" x2="42013" y2="96833"/>
                      </a14:backgroundRemoval>
                    </a14:imgEffect>
                  </a14:imgLayer>
                </a14:imgProps>
              </a:ext>
              <a:ext uri="{28A0092B-C50C-407E-A947-70E740481C1C}">
                <a14:useLocalDpi xmlns:a14="http://schemas.microsoft.com/office/drawing/2010/main" val="0"/>
              </a:ext>
            </a:extLst>
          </a:blip>
          <a:stretch>
            <a:fillRect/>
          </a:stretch>
        </p:blipFill>
        <p:spPr bwMode="auto">
          <a:xfrm flipH="1">
            <a:off x="2325710" y="4030584"/>
            <a:ext cx="6248400" cy="22025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intage Colander coloring page | Free Printable Coloring Pages">
            <a:extLst>
              <a:ext uri="{FF2B5EF4-FFF2-40B4-BE49-F238E27FC236}">
                <a16:creationId xmlns:a16="http://schemas.microsoft.com/office/drawing/2014/main" id="{645A0736-CFE2-62B1-093B-D0CA131019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85" b="97452" l="2500" r="90000">
                        <a14:foregroundMark x1="6563" y1="8280" x2="7300" y2="38854"/>
                        <a14:foregroundMark x1="23975" y1="73368" x2="56250" y2="84076"/>
                        <a14:foregroundMark x1="56250" y1="84076" x2="75938" y2="74522"/>
                        <a14:foregroundMark x1="75938" y1="74522" x2="84063" y2="48408"/>
                        <a14:foregroundMark x1="84063" y1="48408" x2="83438" y2="15287"/>
                        <a14:foregroundMark x1="83438" y1="15287" x2="23438" y2="38217"/>
                        <a14:foregroundMark x1="23438" y1="38217" x2="13750" y2="49682"/>
                        <a14:foregroundMark x1="31250" y1="80892" x2="29063" y2="86624"/>
                        <a14:foregroundMark x1="34328" y1="98089" x2="42813" y2="77707"/>
                        <a14:foregroundMark x1="34063" y1="98726" x2="34328" y2="98089"/>
                        <a14:foregroundMark x1="17500" y1="11465" x2="74688" y2="6369"/>
                        <a14:foregroundMark x1="2500" y1="15287" x2="4375" y2="3185"/>
                        <a14:backgroundMark x1="3438" y1="52229" x2="22813" y2="85350"/>
                        <a14:backgroundMark x1="22813" y1="85350" x2="23125" y2="87898"/>
                        <a14:backgroundMark x1="49063" y1="95541" x2="49063" y2="95541"/>
                        <a14:backgroundMark x1="39688" y1="98089" x2="39688" y2="98089"/>
                        <a14:backgroundMark x1="3750" y1="38854" x2="3750" y2="38854"/>
                        <a14:backgroundMark x1="8438" y1="45223" x2="8438" y2="45223"/>
                        <a14:backgroundMark x1="8125" y1="39490" x2="8125" y2="39490"/>
                        <a14:backgroundMark x1="6875" y1="38854" x2="7187" y2="54140"/>
                      </a14:backgroundRemoval>
                    </a14:imgEffect>
                  </a14:imgLayer>
                </a14:imgProps>
              </a:ext>
              <a:ext uri="{28A0092B-C50C-407E-A947-70E740481C1C}">
                <a14:useLocalDpi xmlns:a14="http://schemas.microsoft.com/office/drawing/2010/main" val="0"/>
              </a:ext>
            </a:extLst>
          </a:blip>
          <a:stretch>
            <a:fillRect/>
          </a:stretch>
        </p:blipFill>
        <p:spPr bwMode="auto">
          <a:xfrm>
            <a:off x="4911892" y="3182066"/>
            <a:ext cx="3781429" cy="1855264"/>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a:extLst>
              <a:ext uri="{FF2B5EF4-FFF2-40B4-BE49-F238E27FC236}">
                <a16:creationId xmlns:a16="http://schemas.microsoft.com/office/drawing/2014/main" id="{9AA48B37-507B-59FE-62FA-15340AC95FCD}"/>
              </a:ext>
            </a:extLst>
          </p:cNvPr>
          <p:cNvPicPr>
            <a:picLocks noChangeAspect="1"/>
          </p:cNvPicPr>
          <p:nvPr/>
        </p:nvPicPr>
        <p:blipFill>
          <a:blip r:embed="rId7"/>
          <a:stretch>
            <a:fillRect/>
          </a:stretch>
        </p:blipFill>
        <p:spPr>
          <a:xfrm>
            <a:off x="10894904" y="147054"/>
            <a:ext cx="955603" cy="955603"/>
          </a:xfrm>
          <a:prstGeom prst="rect">
            <a:avLst/>
          </a:prstGeom>
        </p:spPr>
      </p:pic>
    </p:spTree>
    <p:extLst>
      <p:ext uri="{BB962C8B-B14F-4D97-AF65-F5344CB8AC3E}">
        <p14:creationId xmlns:p14="http://schemas.microsoft.com/office/powerpoint/2010/main" val="709484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20ADE-D5DE-9CB3-C808-912051A1B104}"/>
            </a:ext>
          </a:extLst>
        </p:cNvPr>
        <p:cNvGrpSpPr/>
        <p:nvPr/>
      </p:nvGrpSpPr>
      <p:grpSpPr>
        <a:xfrm>
          <a:off x="0" y="0"/>
          <a:ext cx="0" cy="0"/>
          <a:chOff x="0" y="0"/>
          <a:chExt cx="0" cy="0"/>
        </a:xfrm>
      </p:grpSpPr>
      <p:pic>
        <p:nvPicPr>
          <p:cNvPr id="4" name="Billede 3">
            <a:extLst>
              <a:ext uri="{FF2B5EF4-FFF2-40B4-BE49-F238E27FC236}">
                <a16:creationId xmlns:a16="http://schemas.microsoft.com/office/drawing/2014/main" id="{C0102ACE-1A01-530B-F925-AEE0B49F4214}"/>
              </a:ext>
            </a:extLst>
          </p:cNvPr>
          <p:cNvPicPr>
            <a:picLocks noChangeAspect="1"/>
          </p:cNvPicPr>
          <p:nvPr/>
        </p:nvPicPr>
        <p:blipFill>
          <a:blip r:embed="rId3"/>
          <a:stretch>
            <a:fillRect/>
          </a:stretch>
        </p:blipFill>
        <p:spPr>
          <a:xfrm>
            <a:off x="4155310" y="4778930"/>
            <a:ext cx="3615961" cy="1882136"/>
          </a:xfrm>
          <a:prstGeom prst="rect">
            <a:avLst/>
          </a:prstGeom>
        </p:spPr>
      </p:pic>
      <p:sp>
        <p:nvSpPr>
          <p:cNvPr id="2" name="Titel 1">
            <a:extLst>
              <a:ext uri="{FF2B5EF4-FFF2-40B4-BE49-F238E27FC236}">
                <a16:creationId xmlns:a16="http://schemas.microsoft.com/office/drawing/2014/main" id="{082BA35B-B6DE-B30A-E640-8584CA9BE6E2}"/>
              </a:ext>
            </a:extLst>
          </p:cNvPr>
          <p:cNvSpPr>
            <a:spLocks noGrp="1"/>
          </p:cNvSpPr>
          <p:nvPr>
            <p:ph type="title"/>
          </p:nvPr>
        </p:nvSpPr>
        <p:spPr/>
        <p:txBody>
          <a:bodyPr/>
          <a:lstStyle/>
          <a:p>
            <a:r>
              <a:rPr lang="da-DK" b="1" dirty="0">
                <a:effectLst>
                  <a:outerShdw blurRad="38100" dist="38100" dir="2700000" algn="tl">
                    <a:srgbClr val="000000">
                      <a:alpha val="43137"/>
                    </a:srgbClr>
                  </a:outerShdw>
                </a:effectLst>
              </a:rPr>
              <a:t>Arbejdsgange i forhold til lønaftaler </a:t>
            </a:r>
          </a:p>
        </p:txBody>
      </p:sp>
      <p:sp>
        <p:nvSpPr>
          <p:cNvPr id="3" name="Pladsholder til indhold 2">
            <a:extLst>
              <a:ext uri="{FF2B5EF4-FFF2-40B4-BE49-F238E27FC236}">
                <a16:creationId xmlns:a16="http://schemas.microsoft.com/office/drawing/2014/main" id="{7B959DD6-DC35-2A7C-93D8-8D782F0168A8}"/>
              </a:ext>
            </a:extLst>
          </p:cNvPr>
          <p:cNvSpPr>
            <a:spLocks noGrp="1"/>
          </p:cNvSpPr>
          <p:nvPr>
            <p:ph idx="1"/>
          </p:nvPr>
        </p:nvSpPr>
        <p:spPr/>
        <p:txBody>
          <a:bodyPr>
            <a:normAutofit/>
          </a:bodyPr>
          <a:lstStyle/>
          <a:p>
            <a:pPr marL="180000" algn="l">
              <a:lnSpc>
                <a:spcPct val="100000"/>
              </a:lnSpc>
              <a:spcBef>
                <a:spcPts val="0"/>
              </a:spcBef>
            </a:pPr>
            <a:r>
              <a:rPr lang="da-DK" sz="2200" dirty="0">
                <a:solidFill>
                  <a:srgbClr val="000000"/>
                </a:solidFill>
                <a:latin typeface="KBHTekst"/>
              </a:rPr>
              <a:t>Godkendelse af lønindplaceringer har altid være den lokale </a:t>
            </a:r>
            <a:r>
              <a:rPr lang="da-DK" sz="2200" dirty="0" err="1">
                <a:solidFill>
                  <a:srgbClr val="000000"/>
                </a:solidFill>
                <a:latin typeface="KBHTekst"/>
              </a:rPr>
              <a:t>TR’s</a:t>
            </a:r>
            <a:r>
              <a:rPr lang="da-DK" sz="2200" dirty="0">
                <a:solidFill>
                  <a:srgbClr val="000000"/>
                </a:solidFill>
                <a:latin typeface="KBHTekst"/>
              </a:rPr>
              <a:t> opgave</a:t>
            </a:r>
          </a:p>
          <a:p>
            <a:pPr marL="180000" algn="l">
              <a:lnSpc>
                <a:spcPct val="100000"/>
              </a:lnSpc>
              <a:spcBef>
                <a:spcPts val="0"/>
              </a:spcBef>
            </a:pPr>
            <a:r>
              <a:rPr lang="da-DK" sz="2200" dirty="0">
                <a:solidFill>
                  <a:srgbClr val="000000"/>
                </a:solidFill>
                <a:latin typeface="KBHTekst"/>
              </a:rPr>
              <a:t>Da der har været udfordringer med at lokale </a:t>
            </a:r>
            <a:r>
              <a:rPr lang="da-DK" sz="2200" dirty="0" err="1">
                <a:solidFill>
                  <a:srgbClr val="000000"/>
                </a:solidFill>
                <a:latin typeface="KBHTekst"/>
              </a:rPr>
              <a:t>TR’er</a:t>
            </a:r>
            <a:r>
              <a:rPr lang="da-DK" sz="2200" dirty="0">
                <a:solidFill>
                  <a:srgbClr val="000000"/>
                </a:solidFill>
                <a:latin typeface="KBHTekst"/>
              </a:rPr>
              <a:t>  kunne behandle lønaftalerne sikkert, har </a:t>
            </a:r>
            <a:r>
              <a:rPr lang="da-DK" sz="2200" dirty="0" err="1">
                <a:solidFill>
                  <a:srgbClr val="000000"/>
                </a:solidFill>
                <a:latin typeface="KBHTekst"/>
              </a:rPr>
              <a:t>FTR’eren</a:t>
            </a:r>
            <a:r>
              <a:rPr lang="da-DK" sz="2200" dirty="0">
                <a:solidFill>
                  <a:srgbClr val="000000"/>
                </a:solidFill>
                <a:latin typeface="KBHTekst"/>
              </a:rPr>
              <a:t> i en periode også modtaget alle lønaftaler, som I skulle behandle </a:t>
            </a:r>
          </a:p>
          <a:p>
            <a:pPr marL="180000" algn="l">
              <a:lnSpc>
                <a:spcPct val="100000"/>
              </a:lnSpc>
              <a:spcBef>
                <a:spcPts val="0"/>
              </a:spcBef>
            </a:pPr>
            <a:r>
              <a:rPr lang="da-DK" sz="2200" dirty="0">
                <a:solidFill>
                  <a:srgbClr val="000000"/>
                </a:solidFill>
                <a:latin typeface="KBHTekst"/>
              </a:rPr>
              <a:t>Indtil nu har </a:t>
            </a:r>
            <a:r>
              <a:rPr lang="da-DK" sz="2200" dirty="0" err="1">
                <a:solidFill>
                  <a:srgbClr val="000000"/>
                </a:solidFill>
                <a:latin typeface="KBHTekst"/>
              </a:rPr>
              <a:t>FTR’eren</a:t>
            </a:r>
            <a:r>
              <a:rPr lang="da-DK" sz="2200" dirty="0">
                <a:solidFill>
                  <a:srgbClr val="000000"/>
                </a:solidFill>
                <a:latin typeface="KBHTekst"/>
              </a:rPr>
              <a:t> fået alle lønaftaler – både på nyansatte, ændringer og på lokalt forhandlede tillæg </a:t>
            </a:r>
          </a:p>
          <a:p>
            <a:pPr marL="180000" algn="l">
              <a:lnSpc>
                <a:spcPct val="100000"/>
              </a:lnSpc>
              <a:spcBef>
                <a:spcPts val="0"/>
              </a:spcBef>
            </a:pPr>
            <a:r>
              <a:rPr lang="da-DK" sz="2200" dirty="0">
                <a:solidFill>
                  <a:srgbClr val="000000"/>
                </a:solidFill>
                <a:latin typeface="KBHTekst"/>
              </a:rPr>
              <a:t>Nu har vi en forventning om, at de udfordringer er løst, og I alle har mulighed for at behandle lønaftaler</a:t>
            </a:r>
          </a:p>
          <a:p>
            <a:pPr marL="180000" algn="l">
              <a:lnSpc>
                <a:spcPct val="100000"/>
              </a:lnSpc>
              <a:spcBef>
                <a:spcPts val="0"/>
              </a:spcBef>
            </a:pPr>
            <a:r>
              <a:rPr lang="da-DK" sz="2200" dirty="0">
                <a:solidFill>
                  <a:srgbClr val="000000"/>
                </a:solidFill>
                <a:latin typeface="KBHTekst"/>
              </a:rPr>
              <a:t>Derfor vil vi i dag klæde jer godt på til at løse opgaven</a:t>
            </a:r>
          </a:p>
          <a:p>
            <a:pPr marL="180000" algn="l">
              <a:lnSpc>
                <a:spcPct val="100000"/>
              </a:lnSpc>
              <a:spcBef>
                <a:spcPts val="0"/>
              </a:spcBef>
            </a:pPr>
            <a:r>
              <a:rPr lang="da-DK" sz="2200" b="0" i="0" u="none" strike="noStrike" baseline="0" dirty="0">
                <a:solidFill>
                  <a:srgbClr val="000000"/>
                </a:solidFill>
                <a:latin typeface="KBHTekst"/>
              </a:rPr>
              <a:t>Det er vigtig, at I har nogle gode arbejdsgange for, hvordan I løser opgaven med at behandle lønaftaler. </a:t>
            </a:r>
          </a:p>
          <a:p>
            <a:pPr marL="180000" algn="l">
              <a:lnSpc>
                <a:spcPct val="100000"/>
              </a:lnSpc>
              <a:spcBef>
                <a:spcPts val="0"/>
              </a:spcBef>
            </a:pPr>
            <a:endParaRPr lang="da-DK" sz="2000" b="0" i="0" u="none" strike="noStrike" baseline="0" dirty="0">
              <a:solidFill>
                <a:srgbClr val="000000"/>
              </a:solidFill>
              <a:latin typeface="KBHTekst"/>
            </a:endParaRPr>
          </a:p>
          <a:p>
            <a:pPr algn="l"/>
            <a:endParaRPr lang="da-DK" sz="1800" b="0" i="0" u="none" strike="noStrike" baseline="0" dirty="0">
              <a:solidFill>
                <a:srgbClr val="000000"/>
              </a:solidFill>
              <a:latin typeface="KBHTekst"/>
            </a:endParaRPr>
          </a:p>
        </p:txBody>
      </p:sp>
      <p:pic>
        <p:nvPicPr>
          <p:cNvPr id="5" name="Billede 4">
            <a:extLst>
              <a:ext uri="{FF2B5EF4-FFF2-40B4-BE49-F238E27FC236}">
                <a16:creationId xmlns:a16="http://schemas.microsoft.com/office/drawing/2014/main" id="{593456C7-80D6-DA79-3838-A1C601B04E5E}"/>
              </a:ext>
            </a:extLst>
          </p:cNvPr>
          <p:cNvPicPr>
            <a:picLocks noChangeAspect="1"/>
          </p:cNvPicPr>
          <p:nvPr/>
        </p:nvPicPr>
        <p:blipFill>
          <a:blip r:embed="rId4"/>
          <a:stretch>
            <a:fillRect/>
          </a:stretch>
        </p:blipFill>
        <p:spPr>
          <a:xfrm>
            <a:off x="10917663" y="244900"/>
            <a:ext cx="872274" cy="872274"/>
          </a:xfrm>
          <a:prstGeom prst="rect">
            <a:avLst/>
          </a:prstGeom>
        </p:spPr>
      </p:pic>
    </p:spTree>
    <p:extLst>
      <p:ext uri="{BB962C8B-B14F-4D97-AF65-F5344CB8AC3E}">
        <p14:creationId xmlns:p14="http://schemas.microsoft.com/office/powerpoint/2010/main" val="18075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297A5-787A-96D2-61F3-4D36326781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DA89F8-9619-16BF-CFC6-9472C2046AFC}"/>
              </a:ext>
            </a:extLst>
          </p:cNvPr>
          <p:cNvSpPr>
            <a:spLocks noGrp="1"/>
          </p:cNvSpPr>
          <p:nvPr>
            <p:ph type="title"/>
          </p:nvPr>
        </p:nvSpPr>
        <p:spPr/>
        <p:txBody>
          <a:bodyPr/>
          <a:lstStyle/>
          <a:p>
            <a:r>
              <a:rPr lang="da-DK" b="1" dirty="0">
                <a:effectLst>
                  <a:outerShdw blurRad="38100" dist="38100" dir="2700000" algn="tl">
                    <a:srgbClr val="000000">
                      <a:alpha val="43137"/>
                    </a:srgbClr>
                  </a:outerShdw>
                </a:effectLst>
              </a:rPr>
              <a:t>Lønindplacering af kollegaer </a:t>
            </a:r>
            <a:r>
              <a:rPr lang="da-DK" dirty="0"/>
              <a:t>		</a:t>
            </a:r>
          </a:p>
        </p:txBody>
      </p:sp>
      <p:sp>
        <p:nvSpPr>
          <p:cNvPr id="3" name="Pladsholder til indhold 2">
            <a:extLst>
              <a:ext uri="{FF2B5EF4-FFF2-40B4-BE49-F238E27FC236}">
                <a16:creationId xmlns:a16="http://schemas.microsoft.com/office/drawing/2014/main" id="{53B2618F-A00F-C534-585B-CD239FE8DBE9}"/>
              </a:ext>
            </a:extLst>
          </p:cNvPr>
          <p:cNvSpPr>
            <a:spLocks noGrp="1"/>
          </p:cNvSpPr>
          <p:nvPr>
            <p:ph idx="1"/>
          </p:nvPr>
        </p:nvSpPr>
        <p:spPr/>
        <p:txBody>
          <a:bodyPr/>
          <a:lstStyle/>
          <a:p>
            <a:r>
              <a:rPr lang="da-DK" dirty="0"/>
              <a:t>Løser du opgaven med at godkende lønindplaceringer/lønaftaler på nye kollegaer? </a:t>
            </a:r>
          </a:p>
          <a:p>
            <a:pPr lvl="1"/>
            <a:r>
              <a:rPr lang="da-DK" dirty="0"/>
              <a:t>Hvis nej, - hvad står i vejen for at du løser opgaven? </a:t>
            </a:r>
          </a:p>
          <a:p>
            <a:endParaRPr lang="da-DK" dirty="0"/>
          </a:p>
          <a:p>
            <a:r>
              <a:rPr lang="da-DK" dirty="0"/>
              <a:t>Løser du opgaven med at godkende tillæg som er lokalt forhandlet?</a:t>
            </a:r>
          </a:p>
          <a:p>
            <a:pPr lvl="1"/>
            <a:r>
              <a:rPr lang="da-DK" dirty="0"/>
              <a:t>Hvis nej, - hvad står i vejen for at du løser opgaven? </a:t>
            </a:r>
          </a:p>
          <a:p>
            <a:pPr lvl="1"/>
            <a:endParaRPr lang="da-DK" dirty="0"/>
          </a:p>
        </p:txBody>
      </p:sp>
      <p:pic>
        <p:nvPicPr>
          <p:cNvPr id="4" name="Billede 3">
            <a:extLst>
              <a:ext uri="{FF2B5EF4-FFF2-40B4-BE49-F238E27FC236}">
                <a16:creationId xmlns:a16="http://schemas.microsoft.com/office/drawing/2014/main" id="{9CD3C694-667F-FFB9-C7F4-661D5DC668C9}"/>
              </a:ext>
            </a:extLst>
          </p:cNvPr>
          <p:cNvPicPr>
            <a:picLocks noChangeAspect="1"/>
          </p:cNvPicPr>
          <p:nvPr/>
        </p:nvPicPr>
        <p:blipFill>
          <a:blip r:embed="rId3"/>
          <a:stretch>
            <a:fillRect/>
          </a:stretch>
        </p:blipFill>
        <p:spPr>
          <a:xfrm>
            <a:off x="9613626" y="3429000"/>
            <a:ext cx="1916196" cy="3176016"/>
          </a:xfrm>
          <a:prstGeom prst="rect">
            <a:avLst/>
          </a:prstGeom>
        </p:spPr>
      </p:pic>
      <p:pic>
        <p:nvPicPr>
          <p:cNvPr id="5" name="Billede 4">
            <a:extLst>
              <a:ext uri="{FF2B5EF4-FFF2-40B4-BE49-F238E27FC236}">
                <a16:creationId xmlns:a16="http://schemas.microsoft.com/office/drawing/2014/main" id="{82B2A167-0CF7-D1B5-961F-63AF999C3508}"/>
              </a:ext>
            </a:extLst>
          </p:cNvPr>
          <p:cNvPicPr>
            <a:picLocks noChangeAspect="1"/>
          </p:cNvPicPr>
          <p:nvPr/>
        </p:nvPicPr>
        <p:blipFill>
          <a:blip r:embed="rId4"/>
          <a:stretch>
            <a:fillRect/>
          </a:stretch>
        </p:blipFill>
        <p:spPr>
          <a:xfrm>
            <a:off x="10875222" y="252984"/>
            <a:ext cx="957155" cy="957155"/>
          </a:xfrm>
          <a:prstGeom prst="rect">
            <a:avLst/>
          </a:prstGeom>
        </p:spPr>
      </p:pic>
    </p:spTree>
    <p:extLst>
      <p:ext uri="{BB962C8B-B14F-4D97-AF65-F5344CB8AC3E}">
        <p14:creationId xmlns:p14="http://schemas.microsoft.com/office/powerpoint/2010/main" val="4294547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680A4-62F5-997F-C87C-B14367C3175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4863CE-D2E6-A7B9-C05A-CB7BA9DC26E8}"/>
              </a:ext>
            </a:extLst>
          </p:cNvPr>
          <p:cNvSpPr>
            <a:spLocks noGrp="1"/>
          </p:cNvSpPr>
          <p:nvPr>
            <p:ph type="title"/>
          </p:nvPr>
        </p:nvSpPr>
        <p:spPr/>
        <p:txBody>
          <a:bodyPr/>
          <a:lstStyle/>
          <a:p>
            <a:r>
              <a:rPr lang="da-DK" b="1" dirty="0">
                <a:effectLst>
                  <a:outerShdw blurRad="38100" dist="38100" dir="2700000" algn="tl">
                    <a:srgbClr val="000000">
                      <a:alpha val="43137"/>
                    </a:srgbClr>
                  </a:outerShdw>
                </a:effectLst>
              </a:rPr>
              <a:t>Ansættelser ifølge MED-aftalen</a:t>
            </a:r>
          </a:p>
        </p:txBody>
      </p:sp>
      <p:sp>
        <p:nvSpPr>
          <p:cNvPr id="3" name="Pladsholder til indhold 2">
            <a:extLst>
              <a:ext uri="{FF2B5EF4-FFF2-40B4-BE49-F238E27FC236}">
                <a16:creationId xmlns:a16="http://schemas.microsoft.com/office/drawing/2014/main" id="{29C50509-A1FA-A54C-2ED0-099FCA5F7BDE}"/>
              </a:ext>
            </a:extLst>
          </p:cNvPr>
          <p:cNvSpPr>
            <a:spLocks noGrp="1"/>
          </p:cNvSpPr>
          <p:nvPr>
            <p:ph idx="1"/>
          </p:nvPr>
        </p:nvSpPr>
        <p:spPr/>
        <p:txBody>
          <a:bodyPr>
            <a:normAutofit/>
          </a:bodyPr>
          <a:lstStyle/>
          <a:p>
            <a:pPr algn="l"/>
            <a:r>
              <a:rPr lang="da-DK" sz="1800" b="0" i="0" u="none" strike="noStrike" baseline="0" dirty="0">
                <a:latin typeface="KBHTekst"/>
              </a:rPr>
              <a:t>Ved behov </a:t>
            </a:r>
            <a:r>
              <a:rPr lang="da-DK" sz="1800" b="0" i="0" u="none" strike="noStrike" baseline="0" dirty="0">
                <a:highlight>
                  <a:srgbClr val="FFFF00"/>
                </a:highlight>
                <a:latin typeface="KBHTekst"/>
              </a:rPr>
              <a:t>drøftes udarbejdelse af lokale retningslinjer </a:t>
            </a:r>
            <a:r>
              <a:rPr lang="da-DK" sz="1800" b="0" i="0" u="none" strike="noStrike" baseline="0" dirty="0">
                <a:latin typeface="KBHTekst"/>
              </a:rPr>
              <a:t>for de enheder, Lokal-MED dækker, med fokus på den løbende udvikling af samarbejde og arbejdsmiljø til gavn for kerneopgaven. Det kan fx være </a:t>
            </a:r>
            <a:r>
              <a:rPr lang="da-DK" sz="1800" b="0" i="0" u="none" strike="noStrike" baseline="0" dirty="0">
                <a:highlight>
                  <a:srgbClr val="FFFF00"/>
                </a:highlight>
                <a:latin typeface="KBHTekst"/>
              </a:rPr>
              <a:t>principper for </a:t>
            </a:r>
            <a:r>
              <a:rPr lang="da-DK" sz="1800" b="0" i="0" u="none" strike="noStrike" baseline="0" dirty="0">
                <a:latin typeface="KBHTekst"/>
              </a:rPr>
              <a:t>kompetenceudvikling, </a:t>
            </a:r>
            <a:r>
              <a:rPr lang="da-DK" sz="1800" b="0" i="0" u="none" strike="noStrike" baseline="0" dirty="0">
                <a:highlight>
                  <a:srgbClr val="FFFF00"/>
                </a:highlight>
                <a:latin typeface="KBHTekst"/>
              </a:rPr>
              <a:t>ansættelser</a:t>
            </a:r>
            <a:r>
              <a:rPr lang="da-DK" sz="1800" b="0" i="0" u="none" strike="noStrike" baseline="0" dirty="0">
                <a:latin typeface="KBHTekst"/>
              </a:rPr>
              <a:t> og nedjusteringer, indsatsområder på baggrund af arbejdsmiljødrøftelser og trivselsundersøgelse samt den løbende dialog med medarbejdere, ledere og Trio.</a:t>
            </a:r>
            <a:r>
              <a:rPr lang="da-DK" sz="1800" b="0" i="0" u="none" strike="noStrike" baseline="0" dirty="0">
                <a:solidFill>
                  <a:srgbClr val="000000"/>
                </a:solidFill>
                <a:latin typeface="KBHTekst"/>
              </a:rPr>
              <a:t> (MED-aftalen s. 12)</a:t>
            </a:r>
          </a:p>
          <a:p>
            <a:pPr algn="l"/>
            <a:endParaRPr lang="da-DK" sz="1800" dirty="0">
              <a:solidFill>
                <a:srgbClr val="000000"/>
              </a:solidFill>
              <a:latin typeface="KBHTekst"/>
            </a:endParaRPr>
          </a:p>
          <a:p>
            <a:r>
              <a:rPr lang="da-DK" sz="1800" dirty="0">
                <a:solidFill>
                  <a:srgbClr val="000000"/>
                </a:solidFill>
                <a:latin typeface="KBHTekst"/>
              </a:rPr>
              <a:t>Hvad gør I hos jer? </a:t>
            </a:r>
          </a:p>
          <a:p>
            <a:r>
              <a:rPr lang="da-DK" sz="1800" dirty="0">
                <a:solidFill>
                  <a:srgbClr val="000000"/>
                </a:solidFill>
                <a:latin typeface="KBHTekst"/>
              </a:rPr>
              <a:t>Fungerer det i praksis? </a:t>
            </a:r>
          </a:p>
          <a:p>
            <a:r>
              <a:rPr lang="da-DK" sz="1800" dirty="0">
                <a:solidFill>
                  <a:srgbClr val="000000"/>
                </a:solidFill>
                <a:latin typeface="KBHTekst"/>
              </a:rPr>
              <a:t>Er der justeringer I med fordel kunne lave? </a:t>
            </a:r>
            <a:endParaRPr lang="da-DK" sz="1800" dirty="0"/>
          </a:p>
          <a:p>
            <a:pPr marL="0" indent="0" algn="l">
              <a:buNone/>
            </a:pPr>
            <a:endParaRPr lang="da-DK" sz="1800" b="0" i="0" u="none" strike="noStrike" baseline="0" dirty="0">
              <a:solidFill>
                <a:srgbClr val="000000"/>
              </a:solidFill>
              <a:latin typeface="KBHTekst"/>
            </a:endParaRPr>
          </a:p>
        </p:txBody>
      </p:sp>
      <p:pic>
        <p:nvPicPr>
          <p:cNvPr id="4" name="Billede 3">
            <a:extLst>
              <a:ext uri="{FF2B5EF4-FFF2-40B4-BE49-F238E27FC236}">
                <a16:creationId xmlns:a16="http://schemas.microsoft.com/office/drawing/2014/main" id="{7FCB74AE-EEC1-5FC1-7067-7A8213A4F91F}"/>
              </a:ext>
            </a:extLst>
          </p:cNvPr>
          <p:cNvPicPr>
            <a:picLocks noChangeAspect="1"/>
          </p:cNvPicPr>
          <p:nvPr/>
        </p:nvPicPr>
        <p:blipFill>
          <a:blip r:embed="rId3"/>
          <a:stretch>
            <a:fillRect/>
          </a:stretch>
        </p:blipFill>
        <p:spPr>
          <a:xfrm>
            <a:off x="4811998" y="4386804"/>
            <a:ext cx="6541801" cy="2225603"/>
          </a:xfrm>
          <a:prstGeom prst="rect">
            <a:avLst/>
          </a:prstGeom>
        </p:spPr>
      </p:pic>
      <p:pic>
        <p:nvPicPr>
          <p:cNvPr id="5" name="Billede 4">
            <a:extLst>
              <a:ext uri="{FF2B5EF4-FFF2-40B4-BE49-F238E27FC236}">
                <a16:creationId xmlns:a16="http://schemas.microsoft.com/office/drawing/2014/main" id="{B01C2EE7-ABC3-C2B7-DF6C-8E768AF9C5F0}"/>
              </a:ext>
            </a:extLst>
          </p:cNvPr>
          <p:cNvPicPr>
            <a:picLocks noChangeAspect="1"/>
          </p:cNvPicPr>
          <p:nvPr/>
        </p:nvPicPr>
        <p:blipFill>
          <a:blip r:embed="rId4"/>
          <a:stretch>
            <a:fillRect/>
          </a:stretch>
        </p:blipFill>
        <p:spPr>
          <a:xfrm>
            <a:off x="10845160" y="172397"/>
            <a:ext cx="1017280" cy="1017280"/>
          </a:xfrm>
          <a:prstGeom prst="rect">
            <a:avLst/>
          </a:prstGeom>
        </p:spPr>
      </p:pic>
    </p:spTree>
    <p:extLst>
      <p:ext uri="{BB962C8B-B14F-4D97-AF65-F5344CB8AC3E}">
        <p14:creationId xmlns:p14="http://schemas.microsoft.com/office/powerpoint/2010/main" val="3669648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3832F-733F-83D2-8CC8-629F06279E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DBA6A6-E8DB-AC82-6D9D-C700393AE586}"/>
              </a:ext>
            </a:extLst>
          </p:cNvPr>
          <p:cNvSpPr>
            <a:spLocks noGrp="1"/>
          </p:cNvSpPr>
          <p:nvPr>
            <p:ph type="title"/>
          </p:nvPr>
        </p:nvSpPr>
        <p:spPr/>
        <p:txBody>
          <a:bodyPr/>
          <a:lstStyle/>
          <a:p>
            <a:r>
              <a:rPr lang="da-DK" b="1" dirty="0">
                <a:effectLst>
                  <a:outerShdw blurRad="38100" dist="38100" dir="2700000" algn="tl">
                    <a:srgbClr val="000000">
                      <a:alpha val="43137"/>
                    </a:srgbClr>
                  </a:outerShdw>
                </a:effectLst>
              </a:rPr>
              <a:t>Ansættelser ifølge MED-aftalen</a:t>
            </a:r>
          </a:p>
        </p:txBody>
      </p:sp>
      <p:sp>
        <p:nvSpPr>
          <p:cNvPr id="3" name="Pladsholder til indhold 2">
            <a:extLst>
              <a:ext uri="{FF2B5EF4-FFF2-40B4-BE49-F238E27FC236}">
                <a16:creationId xmlns:a16="http://schemas.microsoft.com/office/drawing/2014/main" id="{168256D0-E144-FD45-4DC3-C7A4298B0B31}"/>
              </a:ext>
            </a:extLst>
          </p:cNvPr>
          <p:cNvSpPr>
            <a:spLocks noGrp="1"/>
          </p:cNvSpPr>
          <p:nvPr>
            <p:ph idx="1"/>
          </p:nvPr>
        </p:nvSpPr>
        <p:spPr/>
        <p:txBody>
          <a:bodyPr>
            <a:normAutofit/>
          </a:bodyPr>
          <a:lstStyle/>
          <a:p>
            <a:pPr marL="228600" indent="-228600" algn="l" rtl="0" eaLnBrk="1" latinLnBrk="0" hangingPunct="1">
              <a:lnSpc>
                <a:spcPct val="90000"/>
              </a:lnSpc>
              <a:spcBef>
                <a:spcPts val="1000"/>
              </a:spcBef>
            </a:pPr>
            <a:endParaRPr lang="da-DK" sz="1200" dirty="0">
              <a:effectLst/>
            </a:endParaRPr>
          </a:p>
          <a:p>
            <a:pPr marL="0" indent="0" algn="l" rtl="0" eaLnBrk="1" latinLnBrk="0" hangingPunct="1">
              <a:lnSpc>
                <a:spcPct val="90000"/>
              </a:lnSpc>
              <a:spcBef>
                <a:spcPts val="1000"/>
              </a:spcBef>
              <a:buNone/>
            </a:pPr>
            <a:r>
              <a:rPr lang="da-DK" sz="1800" kern="1200" dirty="0">
                <a:solidFill>
                  <a:srgbClr val="000000"/>
                </a:solidFill>
                <a:effectLst/>
                <a:latin typeface="KBHTekst"/>
                <a:ea typeface="+mn-ea"/>
                <a:cs typeface="+mn-cs"/>
              </a:rPr>
              <a:t>Tillidsrepræsentantens virksomhed </a:t>
            </a:r>
            <a:endParaRPr lang="da-DK" sz="1200" dirty="0">
              <a:effectLst/>
            </a:endParaRPr>
          </a:p>
          <a:p>
            <a:pPr marL="228600" indent="-228600" algn="l" rtl="0" eaLnBrk="1" latinLnBrk="0" hangingPunct="1">
              <a:lnSpc>
                <a:spcPct val="90000"/>
              </a:lnSpc>
              <a:spcBef>
                <a:spcPts val="1000"/>
              </a:spcBef>
            </a:pPr>
            <a:r>
              <a:rPr lang="da-DK" sz="1800" b="0" i="0" kern="1200" baseline="0" dirty="0">
                <a:solidFill>
                  <a:srgbClr val="000000"/>
                </a:solidFill>
                <a:effectLst/>
                <a:latin typeface="KBHTekst"/>
                <a:ea typeface="+mn-ea"/>
                <a:cs typeface="+mn-cs"/>
              </a:rPr>
              <a:t>14. Tillidsrepræsentanten skal holdes </a:t>
            </a:r>
            <a:r>
              <a:rPr lang="da-DK" sz="1800" b="0" i="0" kern="1200" baseline="0" dirty="0">
                <a:solidFill>
                  <a:srgbClr val="000000"/>
                </a:solidFill>
                <a:effectLst/>
                <a:highlight>
                  <a:srgbClr val="FFFF00"/>
                </a:highlight>
                <a:latin typeface="KBHTekst"/>
                <a:ea typeface="+mn-ea"/>
                <a:cs typeface="+mn-cs"/>
              </a:rPr>
              <a:t>bedst muligt orienteret om ansættelser </a:t>
            </a:r>
            <a:r>
              <a:rPr lang="da-DK" sz="1800" b="0" i="0" kern="1200" baseline="0" dirty="0">
                <a:solidFill>
                  <a:srgbClr val="000000"/>
                </a:solidFill>
                <a:effectLst/>
                <a:latin typeface="KBHTekst"/>
                <a:ea typeface="+mn-ea"/>
                <a:cs typeface="+mn-cs"/>
              </a:rPr>
              <a:t>og afskedigelser inden for det område og den gruppe, som vedkommende repræsenterer. Alle relevante oplysninger i forbindelse med ansættelser og afskedigelser skal uopfordret tilgå tillidsrepræsentanten. Såfremt der er en tillidsrepræsentant på arbejdspladsen, afdelingen eller teamet skal denne have mulighed for at deltage i ansættelsesprocesser.</a:t>
            </a:r>
          </a:p>
          <a:p>
            <a:pPr marL="228600" indent="-228600" algn="l" rtl="0" eaLnBrk="1" latinLnBrk="0" hangingPunct="1">
              <a:lnSpc>
                <a:spcPct val="90000"/>
              </a:lnSpc>
              <a:spcBef>
                <a:spcPts val="1000"/>
              </a:spcBef>
            </a:pPr>
            <a:endParaRPr lang="da-DK" sz="1800" dirty="0">
              <a:solidFill>
                <a:srgbClr val="000000"/>
              </a:solidFill>
              <a:latin typeface="KBHTekst"/>
            </a:endParaRPr>
          </a:p>
          <a:p>
            <a:r>
              <a:rPr lang="da-DK" sz="2000" dirty="0">
                <a:solidFill>
                  <a:srgbClr val="000000"/>
                </a:solidFill>
                <a:latin typeface="KBHTekst"/>
              </a:rPr>
              <a:t>Hvad gør I hos jer? </a:t>
            </a:r>
          </a:p>
          <a:p>
            <a:r>
              <a:rPr lang="da-DK" sz="2000" dirty="0">
                <a:solidFill>
                  <a:srgbClr val="000000"/>
                </a:solidFill>
                <a:latin typeface="KBHTekst"/>
              </a:rPr>
              <a:t>Fungerer det i praksis? </a:t>
            </a:r>
          </a:p>
          <a:p>
            <a:r>
              <a:rPr lang="da-DK" sz="2000" dirty="0">
                <a:solidFill>
                  <a:srgbClr val="000000"/>
                </a:solidFill>
                <a:latin typeface="KBHTekst"/>
              </a:rPr>
              <a:t>Er der justeringer I med fordel kunne lave? </a:t>
            </a:r>
            <a:endParaRPr lang="da-DK" sz="2000" dirty="0"/>
          </a:p>
        </p:txBody>
      </p:sp>
      <p:pic>
        <p:nvPicPr>
          <p:cNvPr id="4" name="Billede 3">
            <a:extLst>
              <a:ext uri="{FF2B5EF4-FFF2-40B4-BE49-F238E27FC236}">
                <a16:creationId xmlns:a16="http://schemas.microsoft.com/office/drawing/2014/main" id="{980FF1FC-6446-1E31-E09B-BF8D0C9FDC03}"/>
              </a:ext>
            </a:extLst>
          </p:cNvPr>
          <p:cNvPicPr>
            <a:picLocks noChangeAspect="1"/>
          </p:cNvPicPr>
          <p:nvPr/>
        </p:nvPicPr>
        <p:blipFill>
          <a:blip r:embed="rId3"/>
          <a:stretch>
            <a:fillRect/>
          </a:stretch>
        </p:blipFill>
        <p:spPr>
          <a:xfrm>
            <a:off x="6808812" y="4342004"/>
            <a:ext cx="4113394" cy="1834959"/>
          </a:xfrm>
          <a:prstGeom prst="rect">
            <a:avLst/>
          </a:prstGeom>
        </p:spPr>
      </p:pic>
      <p:pic>
        <p:nvPicPr>
          <p:cNvPr id="5" name="Billede 4">
            <a:extLst>
              <a:ext uri="{FF2B5EF4-FFF2-40B4-BE49-F238E27FC236}">
                <a16:creationId xmlns:a16="http://schemas.microsoft.com/office/drawing/2014/main" id="{8D3B1C75-4B82-3A01-2B9E-088AD45C98FC}"/>
              </a:ext>
            </a:extLst>
          </p:cNvPr>
          <p:cNvPicPr>
            <a:picLocks noChangeAspect="1"/>
          </p:cNvPicPr>
          <p:nvPr/>
        </p:nvPicPr>
        <p:blipFill>
          <a:blip r:embed="rId4"/>
          <a:stretch>
            <a:fillRect/>
          </a:stretch>
        </p:blipFill>
        <p:spPr>
          <a:xfrm>
            <a:off x="10922206" y="212541"/>
            <a:ext cx="815365" cy="815365"/>
          </a:xfrm>
          <a:prstGeom prst="rect">
            <a:avLst/>
          </a:prstGeom>
        </p:spPr>
      </p:pic>
    </p:spTree>
    <p:extLst>
      <p:ext uri="{BB962C8B-B14F-4D97-AF65-F5344CB8AC3E}">
        <p14:creationId xmlns:p14="http://schemas.microsoft.com/office/powerpoint/2010/main" val="766637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531EB-8EAE-8A5C-5C86-0D69DFBC44E3}"/>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7794AC24-3868-36AB-8C33-EF0F68F224C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72563961-BD94-3E4B-DFDE-A83C3C252F10}"/>
              </a:ext>
            </a:extLst>
          </p:cNvPr>
          <p:cNvSpPr txBox="1">
            <a:spLocks/>
          </p:cNvSpPr>
          <p:nvPr/>
        </p:nvSpPr>
        <p:spPr>
          <a:xfrm>
            <a:off x="834389" y="146304"/>
            <a:ext cx="7096703" cy="1197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rPr>
              <a:t>Dagsorden</a:t>
            </a:r>
          </a:p>
        </p:txBody>
      </p:sp>
      <p:sp>
        <p:nvSpPr>
          <p:cNvPr id="14" name="Pladsholder til indhold 2">
            <a:extLst>
              <a:ext uri="{FF2B5EF4-FFF2-40B4-BE49-F238E27FC236}">
                <a16:creationId xmlns:a16="http://schemas.microsoft.com/office/drawing/2014/main" id="{F88B1D8C-264E-EFC5-00B0-561A3AA219DF}"/>
              </a:ext>
            </a:extLst>
          </p:cNvPr>
          <p:cNvSpPr txBox="1">
            <a:spLocks/>
          </p:cNvSpPr>
          <p:nvPr/>
        </p:nvSpPr>
        <p:spPr>
          <a:xfrm>
            <a:off x="704089" y="1197864"/>
            <a:ext cx="8961120" cy="503834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pPr>
            <a:r>
              <a:rPr lang="da-DK" sz="2400" dirty="0">
                <a:ea typeface="Times New Roman" panose="02020603050405020304" pitchFamily="18" charset="0"/>
                <a:cs typeface="Times New Roman" panose="02020603050405020304" pitchFamily="18" charset="0"/>
              </a:rPr>
              <a:t>Kl. 09.00- 09.05	Velkommen Velkomst og tjek ind</a:t>
            </a:r>
          </a:p>
          <a:p>
            <a:pPr>
              <a:lnSpc>
                <a:spcPct val="115000"/>
              </a:lnSpc>
            </a:pPr>
            <a:r>
              <a:rPr lang="da-DK" sz="2400" dirty="0">
                <a:effectLst/>
                <a:ea typeface="Times New Roman" panose="02020603050405020304" pitchFamily="18" charset="0"/>
                <a:cs typeface="Times New Roman" panose="02020603050405020304" pitchFamily="18" charset="0"/>
              </a:rPr>
              <a:t>Kl.09.05 – 9.30	TJM-forsikring</a:t>
            </a:r>
          </a:p>
          <a:p>
            <a:pPr>
              <a:lnSpc>
                <a:spcPct val="115000"/>
              </a:lnSpc>
            </a:pPr>
            <a:r>
              <a:rPr lang="da-DK" sz="2400" dirty="0">
                <a:effectLst/>
                <a:ea typeface="Times New Roman" panose="02020603050405020304" pitchFamily="18" charset="0"/>
                <a:cs typeface="Times New Roman" panose="02020603050405020304" pitchFamily="18" charset="0"/>
              </a:rPr>
              <a:t>Kl.09.30 – 10.30	løntjek og ansættelser</a:t>
            </a:r>
          </a:p>
          <a:p>
            <a:pPr>
              <a:lnSpc>
                <a:spcPct val="115000"/>
              </a:lnSpc>
            </a:pPr>
            <a:r>
              <a:rPr lang="da-DK" sz="2400"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Kl.10.30 – 10.45	Pause</a:t>
            </a:r>
          </a:p>
          <a:p>
            <a:pPr>
              <a:lnSpc>
                <a:spcPct val="115000"/>
              </a:lnSpc>
            </a:pPr>
            <a:r>
              <a:rPr lang="da-DK" sz="2400" dirty="0">
                <a:effectLst/>
                <a:ea typeface="Times New Roman" panose="02020603050405020304" pitchFamily="18" charset="0"/>
                <a:cs typeface="Times New Roman" panose="02020603050405020304" pitchFamily="18" charset="0"/>
              </a:rPr>
              <a:t>Kl.10.45 – 11.30	</a:t>
            </a:r>
            <a:r>
              <a:rPr lang="da-DK" sz="2400" dirty="0">
                <a:effectLst/>
                <a:latin typeface="Aptos" panose="020B0004020202020204" pitchFamily="34" charset="0"/>
                <a:ea typeface="Aptos" panose="020B0004020202020204" pitchFamily="34" charset="0"/>
                <a:cs typeface="Aptos" panose="020B0004020202020204" pitchFamily="34" charset="0"/>
              </a:rPr>
              <a:t>Hvordan godkender </a:t>
            </a:r>
            <a:r>
              <a:rPr lang="da-DK" sz="2400" dirty="0">
                <a:latin typeface="Aptos" panose="020B0004020202020204" pitchFamily="34" charset="0"/>
                <a:ea typeface="Aptos" panose="020B0004020202020204" pitchFamily="34" charset="0"/>
                <a:cs typeface="Aptos" panose="020B0004020202020204" pitchFamily="34" charset="0"/>
              </a:rPr>
              <a:t>I</a:t>
            </a:r>
            <a:r>
              <a:rPr lang="da-DK" sz="2400" dirty="0">
                <a:effectLst/>
                <a:latin typeface="Aptos" panose="020B0004020202020204" pitchFamily="34" charset="0"/>
                <a:ea typeface="Aptos" panose="020B0004020202020204" pitchFamily="34" charset="0"/>
                <a:cs typeface="Aptos" panose="020B0004020202020204" pitchFamily="34" charset="0"/>
              </a:rPr>
              <a:t> lønindplacering?</a:t>
            </a:r>
          </a:p>
          <a:p>
            <a:pPr>
              <a:lnSpc>
                <a:spcPct val="115000"/>
              </a:lnSpc>
            </a:pPr>
            <a:r>
              <a:rPr lang="da-DK" sz="2400" dirty="0">
                <a:effectLst/>
                <a:latin typeface="Aptos" panose="020B0004020202020204" pitchFamily="34" charset="0"/>
                <a:ea typeface="Aptos" panose="020B0004020202020204" pitchFamily="34" charset="0"/>
                <a:cs typeface="Aptos" panose="020B0004020202020204" pitchFamily="34" charset="0"/>
              </a:rPr>
              <a:t> </a:t>
            </a:r>
            <a:r>
              <a:rPr lang="da-DK" sz="2400" dirty="0">
                <a:effectLst/>
                <a:ea typeface="Times New Roman" panose="02020603050405020304" pitchFamily="18" charset="0"/>
                <a:cs typeface="Times New Roman" panose="02020603050405020304" pitchFamily="18" charset="0"/>
              </a:rPr>
              <a:t>Kl.11.30 – 12.00 	Meddelelser og afslutning på dagen</a:t>
            </a:r>
          </a:p>
          <a:p>
            <a:pPr marL="0" indent="0">
              <a:buNone/>
            </a:pP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473CA148-6CB7-1017-B20A-33ADB72FE04E}"/>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spTree>
    <p:extLst>
      <p:ext uri="{BB962C8B-B14F-4D97-AF65-F5344CB8AC3E}">
        <p14:creationId xmlns:p14="http://schemas.microsoft.com/office/powerpoint/2010/main" val="2203759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82427-83A0-A584-3E1D-FD312AD16AB1}"/>
            </a:ext>
          </a:extLst>
        </p:cNvPr>
        <p:cNvGrpSpPr/>
        <p:nvPr/>
      </p:nvGrpSpPr>
      <p:grpSpPr>
        <a:xfrm>
          <a:off x="0" y="0"/>
          <a:ext cx="0" cy="0"/>
          <a:chOff x="0" y="0"/>
          <a:chExt cx="0" cy="0"/>
        </a:xfrm>
      </p:grpSpPr>
      <p:sp>
        <p:nvSpPr>
          <p:cNvPr id="12" name="Titel 1">
            <a:extLst>
              <a:ext uri="{FF2B5EF4-FFF2-40B4-BE49-F238E27FC236}">
                <a16:creationId xmlns:a16="http://schemas.microsoft.com/office/drawing/2014/main" id="{D4E5139B-F3ED-ECA9-9B5A-90AC3C2CA48F}"/>
              </a:ext>
            </a:extLst>
          </p:cNvPr>
          <p:cNvSpPr txBox="1">
            <a:spLocks/>
          </p:cNvSpPr>
          <p:nvPr/>
        </p:nvSpPr>
        <p:spPr>
          <a:xfrm>
            <a:off x="456920" y="526307"/>
            <a:ext cx="861851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da-DK" sz="9600" b="1" dirty="0">
              <a:solidFill>
                <a:prstClr val="black"/>
              </a:solidFill>
              <a:effectLst>
                <a:outerShdw blurRad="38100" dist="38100" dir="2700000" algn="tl">
                  <a:srgbClr val="000000">
                    <a:alpha val="43137"/>
                  </a:srgbClr>
                </a:outerShdw>
              </a:effectLst>
              <a:latin typeface="+mn-lt"/>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da-DK" sz="9600" b="1" dirty="0">
                <a:solidFill>
                  <a:prstClr val="black"/>
                </a:solidFill>
                <a:effectLst>
                  <a:outerShdw blurRad="38100" dist="38100" dir="2700000" algn="tl">
                    <a:srgbClr val="000000">
                      <a:alpha val="43137"/>
                    </a:srgbClr>
                  </a:outerShdw>
                </a:effectLst>
                <a:latin typeface="+mn-lt"/>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lang="da-DK" sz="9600" b="1" dirty="0">
                <a:solidFill>
                  <a:prstClr val="black"/>
                </a:solidFill>
                <a:effectLst>
                  <a:outerShdw blurRad="38100" dist="38100" dir="2700000" algn="tl">
                    <a:srgbClr val="000000">
                      <a:alpha val="43137"/>
                    </a:srgbClr>
                  </a:outerShdw>
                </a:effectLst>
                <a:latin typeface="+mn-lt"/>
              </a:rPr>
              <a:t>Pause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rPr>
              <a:t>              15 min</a:t>
            </a:r>
          </a:p>
        </p:txBody>
      </p:sp>
      <p:sp>
        <p:nvSpPr>
          <p:cNvPr id="14" name="Pladsholder til indhold 2">
            <a:extLst>
              <a:ext uri="{FF2B5EF4-FFF2-40B4-BE49-F238E27FC236}">
                <a16:creationId xmlns:a16="http://schemas.microsoft.com/office/drawing/2014/main" id="{7D08935F-3ABB-5ACB-4348-2ACF438F1532}"/>
              </a:ext>
            </a:extLst>
          </p:cNvPr>
          <p:cNvSpPr txBox="1">
            <a:spLocks/>
          </p:cNvSpPr>
          <p:nvPr/>
        </p:nvSpPr>
        <p:spPr>
          <a:xfrm>
            <a:off x="299452" y="1189088"/>
            <a:ext cx="8618518" cy="480074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6B249D6E-60D1-12F3-CFD0-2EC48E7CF470}"/>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194" name="Picture 2" descr="Lene Jæger Klausen på LinkedIn: #fordenreneeraltingrent  #kritikeretnytperspektiv #ladosgrinesammen">
            <a:extLst>
              <a:ext uri="{FF2B5EF4-FFF2-40B4-BE49-F238E27FC236}">
                <a16:creationId xmlns:a16="http://schemas.microsoft.com/office/drawing/2014/main" id="{A59609AC-A629-DF9F-AE1C-94F6E16420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43" t="25009" r="11918" b="8084"/>
          <a:stretch/>
        </p:blipFill>
        <p:spPr bwMode="auto">
          <a:xfrm>
            <a:off x="2373085" y="3657601"/>
            <a:ext cx="5786606" cy="2332234"/>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a:extLst>
              <a:ext uri="{FF2B5EF4-FFF2-40B4-BE49-F238E27FC236}">
                <a16:creationId xmlns:a16="http://schemas.microsoft.com/office/drawing/2014/main" id="{D98C893C-6F9E-9C27-DF11-96CA66AF621B}"/>
              </a:ext>
            </a:extLst>
          </p:cNvPr>
          <p:cNvPicPr>
            <a:picLocks noChangeAspect="1"/>
          </p:cNvPicPr>
          <p:nvPr/>
        </p:nvPicPr>
        <p:blipFill>
          <a:blip r:embed="rId4"/>
          <a:stretch>
            <a:fillRect/>
          </a:stretch>
        </p:blipFill>
        <p:spPr>
          <a:xfrm>
            <a:off x="9820770" y="231933"/>
            <a:ext cx="1914310" cy="1914310"/>
          </a:xfrm>
          <a:prstGeom prst="rect">
            <a:avLst/>
          </a:prstGeom>
        </p:spPr>
      </p:pic>
    </p:spTree>
    <p:extLst>
      <p:ext uri="{BB962C8B-B14F-4D97-AF65-F5344CB8AC3E}">
        <p14:creationId xmlns:p14="http://schemas.microsoft.com/office/powerpoint/2010/main" val="2195230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CA707-3278-6C7A-4749-74B8210DF374}"/>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2E782355-9B9E-FDD4-8C79-04EA1340C9F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3F9D8013-8518-2708-A38F-2047C53642A5}"/>
              </a:ext>
            </a:extLst>
          </p:cNvPr>
          <p:cNvSpPr txBox="1">
            <a:spLocks/>
          </p:cNvSpPr>
          <p:nvPr/>
        </p:nvSpPr>
        <p:spPr>
          <a:xfrm>
            <a:off x="834389" y="146304"/>
            <a:ext cx="7096703" cy="1197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rPr>
              <a:t>Dagsorden</a:t>
            </a:r>
          </a:p>
        </p:txBody>
      </p:sp>
      <p:sp>
        <p:nvSpPr>
          <p:cNvPr id="14" name="Pladsholder til indhold 2">
            <a:extLst>
              <a:ext uri="{FF2B5EF4-FFF2-40B4-BE49-F238E27FC236}">
                <a16:creationId xmlns:a16="http://schemas.microsoft.com/office/drawing/2014/main" id="{29AA4C84-9513-9EE3-8369-A4E6F3C90CFF}"/>
              </a:ext>
            </a:extLst>
          </p:cNvPr>
          <p:cNvSpPr txBox="1">
            <a:spLocks/>
          </p:cNvSpPr>
          <p:nvPr/>
        </p:nvSpPr>
        <p:spPr>
          <a:xfrm>
            <a:off x="704089" y="1197864"/>
            <a:ext cx="8961120" cy="503834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pPr>
            <a:r>
              <a:rPr lang="da-DK" sz="2400" dirty="0">
                <a:ea typeface="Times New Roman" panose="02020603050405020304" pitchFamily="18" charset="0"/>
                <a:cs typeface="Times New Roman" panose="02020603050405020304" pitchFamily="18" charset="0"/>
              </a:rPr>
              <a:t>Kl. 09.00- 09.05	Velkommen Velkomst og tjek ind</a:t>
            </a:r>
          </a:p>
          <a:p>
            <a:pPr>
              <a:lnSpc>
                <a:spcPct val="115000"/>
              </a:lnSpc>
            </a:pPr>
            <a:r>
              <a:rPr lang="da-DK" sz="2400" dirty="0">
                <a:effectLst/>
                <a:ea typeface="Times New Roman" panose="02020603050405020304" pitchFamily="18" charset="0"/>
                <a:cs typeface="Times New Roman" panose="02020603050405020304" pitchFamily="18" charset="0"/>
              </a:rPr>
              <a:t>Kl.09.05 – 9.30	TJM-forsikring</a:t>
            </a:r>
          </a:p>
          <a:p>
            <a:pPr>
              <a:lnSpc>
                <a:spcPct val="115000"/>
              </a:lnSpc>
            </a:pPr>
            <a:r>
              <a:rPr lang="da-DK" sz="2400" dirty="0">
                <a:effectLst/>
                <a:ea typeface="Times New Roman" panose="02020603050405020304" pitchFamily="18" charset="0"/>
                <a:cs typeface="Times New Roman" panose="02020603050405020304" pitchFamily="18" charset="0"/>
              </a:rPr>
              <a:t>Kl.09.30 – 10.30	løntjek og ansættelser</a:t>
            </a:r>
          </a:p>
          <a:p>
            <a:pPr>
              <a:lnSpc>
                <a:spcPct val="115000"/>
              </a:lnSpc>
            </a:pPr>
            <a:r>
              <a:rPr lang="da-DK" sz="2400" dirty="0">
                <a:effectLst/>
                <a:ea typeface="Times New Roman" panose="02020603050405020304" pitchFamily="18" charset="0"/>
                <a:cs typeface="Times New Roman" panose="02020603050405020304" pitchFamily="18" charset="0"/>
              </a:rPr>
              <a:t>Kl.10.30 – 10.45	Pause</a:t>
            </a:r>
          </a:p>
          <a:p>
            <a:pPr>
              <a:lnSpc>
                <a:spcPct val="115000"/>
              </a:lnSpc>
            </a:pPr>
            <a:r>
              <a:rPr lang="da-DK" sz="2400"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Kl.10.45 – 11.30	</a:t>
            </a:r>
            <a:r>
              <a:rPr lang="da-DK" sz="2400" b="1"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rPr>
              <a:t>Hvordan godkender I lønindplacering?</a:t>
            </a:r>
          </a:p>
          <a:p>
            <a:pPr>
              <a:lnSpc>
                <a:spcPct val="115000"/>
              </a:lnSpc>
            </a:pPr>
            <a:r>
              <a:rPr lang="da-DK" sz="2400" dirty="0">
                <a:effectLst/>
                <a:latin typeface="Aptos" panose="020B0004020202020204" pitchFamily="34" charset="0"/>
                <a:ea typeface="Aptos" panose="020B0004020202020204" pitchFamily="34" charset="0"/>
                <a:cs typeface="Aptos" panose="020B0004020202020204" pitchFamily="34" charset="0"/>
              </a:rPr>
              <a:t> </a:t>
            </a:r>
            <a:r>
              <a:rPr lang="da-DK" sz="2400" dirty="0">
                <a:effectLst/>
                <a:ea typeface="Times New Roman" panose="02020603050405020304" pitchFamily="18" charset="0"/>
                <a:cs typeface="Times New Roman" panose="02020603050405020304" pitchFamily="18" charset="0"/>
              </a:rPr>
              <a:t>Kl.11.30 – 12.00 	Meddelelser og afslutning på dagen</a:t>
            </a:r>
          </a:p>
          <a:p>
            <a:pPr marL="0" indent="0">
              <a:buNone/>
            </a:pP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03800457-F404-5E1A-C93D-850FB4C10D00}"/>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spTree>
    <p:extLst>
      <p:ext uri="{BB962C8B-B14F-4D97-AF65-F5344CB8AC3E}">
        <p14:creationId xmlns:p14="http://schemas.microsoft.com/office/powerpoint/2010/main" val="520343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E1E3D-FCEA-89CE-51E0-295859C94865}"/>
              </a:ext>
            </a:extLst>
          </p:cNvPr>
          <p:cNvSpPr>
            <a:spLocks noGrp="1"/>
          </p:cNvSpPr>
          <p:nvPr>
            <p:ph type="title"/>
          </p:nvPr>
        </p:nvSpPr>
        <p:spPr/>
        <p:txBody>
          <a:bodyPr/>
          <a:lstStyle/>
          <a:p>
            <a:r>
              <a:rPr lang="da-DK" b="1" dirty="0">
                <a:effectLst>
                  <a:outerShdw blurRad="38100" dist="38100" dir="2700000" algn="tl">
                    <a:srgbClr val="000000">
                      <a:alpha val="43137"/>
                    </a:srgbClr>
                  </a:outerShdw>
                </a:effectLst>
              </a:rPr>
              <a:t>Gode råd til ansættelsessamtalen</a:t>
            </a:r>
            <a:r>
              <a:rPr lang="da-DK" dirty="0"/>
              <a:t>	</a:t>
            </a:r>
          </a:p>
        </p:txBody>
      </p:sp>
      <p:sp>
        <p:nvSpPr>
          <p:cNvPr id="3" name="Pladsholder til indhold 2">
            <a:extLst>
              <a:ext uri="{FF2B5EF4-FFF2-40B4-BE49-F238E27FC236}">
                <a16:creationId xmlns:a16="http://schemas.microsoft.com/office/drawing/2014/main" id="{B18DFA02-8C3B-D989-98BC-A45BC1996B6A}"/>
              </a:ext>
            </a:extLst>
          </p:cNvPr>
          <p:cNvSpPr>
            <a:spLocks noGrp="1"/>
          </p:cNvSpPr>
          <p:nvPr>
            <p:ph idx="1"/>
          </p:nvPr>
        </p:nvSpPr>
        <p:spPr>
          <a:xfrm>
            <a:off x="838200" y="1886585"/>
            <a:ext cx="10515600" cy="4351338"/>
          </a:xfrm>
        </p:spPr>
        <p:txBody>
          <a:bodyPr/>
          <a:lstStyle/>
          <a:p>
            <a:r>
              <a:rPr lang="da-DK" dirty="0"/>
              <a:t>Lov kun det I kan overholde og overhold hvad i lover </a:t>
            </a:r>
          </a:p>
          <a:p>
            <a:r>
              <a:rPr lang="da-DK" dirty="0"/>
              <a:t>Vær sikker på, at I er enige om, hvad der er drøftet om løn</a:t>
            </a:r>
          </a:p>
          <a:p>
            <a:r>
              <a:rPr lang="da-DK" dirty="0"/>
              <a:t>Afstem evt. med ledelsen på forhånd, hvis de kompetencer I leder efter lægger op til, at der skal forhandles tillæg.</a:t>
            </a:r>
          </a:p>
        </p:txBody>
      </p:sp>
      <p:pic>
        <p:nvPicPr>
          <p:cNvPr id="4" name="Billede 3">
            <a:extLst>
              <a:ext uri="{FF2B5EF4-FFF2-40B4-BE49-F238E27FC236}">
                <a16:creationId xmlns:a16="http://schemas.microsoft.com/office/drawing/2014/main" id="{23D31EA0-5CA2-535C-C541-0184B43BD502}"/>
              </a:ext>
            </a:extLst>
          </p:cNvPr>
          <p:cNvPicPr>
            <a:picLocks noChangeAspect="1"/>
          </p:cNvPicPr>
          <p:nvPr/>
        </p:nvPicPr>
        <p:blipFill>
          <a:blip r:embed="rId3"/>
          <a:stretch>
            <a:fillRect/>
          </a:stretch>
        </p:blipFill>
        <p:spPr>
          <a:xfrm>
            <a:off x="7755270" y="3726180"/>
            <a:ext cx="3785982" cy="3017520"/>
          </a:xfrm>
          <a:prstGeom prst="rect">
            <a:avLst/>
          </a:prstGeom>
        </p:spPr>
      </p:pic>
      <p:pic>
        <p:nvPicPr>
          <p:cNvPr id="5" name="Billede 4">
            <a:extLst>
              <a:ext uri="{FF2B5EF4-FFF2-40B4-BE49-F238E27FC236}">
                <a16:creationId xmlns:a16="http://schemas.microsoft.com/office/drawing/2014/main" id="{C311D5C7-584C-8300-2126-1AF7D67E2050}"/>
              </a:ext>
            </a:extLst>
          </p:cNvPr>
          <p:cNvPicPr>
            <a:picLocks noChangeAspect="1"/>
          </p:cNvPicPr>
          <p:nvPr/>
        </p:nvPicPr>
        <p:blipFill>
          <a:blip r:embed="rId4"/>
          <a:stretch>
            <a:fillRect/>
          </a:stretch>
        </p:blipFill>
        <p:spPr>
          <a:xfrm>
            <a:off x="11062674" y="169228"/>
            <a:ext cx="957155" cy="957155"/>
          </a:xfrm>
          <a:prstGeom prst="rect">
            <a:avLst/>
          </a:prstGeom>
        </p:spPr>
      </p:pic>
    </p:spTree>
    <p:extLst>
      <p:ext uri="{BB962C8B-B14F-4D97-AF65-F5344CB8AC3E}">
        <p14:creationId xmlns:p14="http://schemas.microsoft.com/office/powerpoint/2010/main" val="375626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60F29-FF6F-E970-2E9A-D6F5DF22C1DA}"/>
            </a:ext>
          </a:extLst>
        </p:cNvPr>
        <p:cNvGrpSpPr/>
        <p:nvPr/>
      </p:nvGrpSpPr>
      <p:grpSpPr>
        <a:xfrm>
          <a:off x="0" y="0"/>
          <a:ext cx="0" cy="0"/>
          <a:chOff x="0" y="0"/>
          <a:chExt cx="0" cy="0"/>
        </a:xfrm>
      </p:grpSpPr>
      <p:pic>
        <p:nvPicPr>
          <p:cNvPr id="1026" name="Picture 2" descr="Du er steget i løn - HK">
            <a:extLst>
              <a:ext uri="{FF2B5EF4-FFF2-40B4-BE49-F238E27FC236}">
                <a16:creationId xmlns:a16="http://schemas.microsoft.com/office/drawing/2014/main" id="{FB58E972-CE39-AF6F-6E91-628017E8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201" y="3843338"/>
            <a:ext cx="4521993" cy="301466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F5A25C4-A75F-ECB3-543F-08B8F5DBEB98}"/>
              </a:ext>
            </a:extLst>
          </p:cNvPr>
          <p:cNvSpPr>
            <a:spLocks noGrp="1"/>
          </p:cNvSpPr>
          <p:nvPr>
            <p:ph type="title"/>
          </p:nvPr>
        </p:nvSpPr>
        <p:spPr/>
        <p:txBody>
          <a:bodyPr>
            <a:normAutofit/>
          </a:bodyPr>
          <a:lstStyle/>
          <a:p>
            <a:r>
              <a:rPr lang="da-DK" b="1" dirty="0">
                <a:effectLst>
                  <a:outerShdw blurRad="38100" dist="38100" dir="2700000" algn="tl">
                    <a:srgbClr val="000000">
                      <a:alpha val="43137"/>
                    </a:srgbClr>
                  </a:outerShdw>
                </a:effectLst>
              </a:rPr>
              <a:t>Kontakt med medarbejderen inden ansættelsen</a:t>
            </a:r>
          </a:p>
        </p:txBody>
      </p:sp>
      <p:sp>
        <p:nvSpPr>
          <p:cNvPr id="3" name="Pladsholder til indhold 2">
            <a:extLst>
              <a:ext uri="{FF2B5EF4-FFF2-40B4-BE49-F238E27FC236}">
                <a16:creationId xmlns:a16="http://schemas.microsoft.com/office/drawing/2014/main" id="{370B960F-2513-3B4B-432B-5B468800D7BA}"/>
              </a:ext>
            </a:extLst>
          </p:cNvPr>
          <p:cNvSpPr>
            <a:spLocks noGrp="1"/>
          </p:cNvSpPr>
          <p:nvPr>
            <p:ph idx="1"/>
          </p:nvPr>
        </p:nvSpPr>
        <p:spPr/>
        <p:txBody>
          <a:bodyPr>
            <a:normAutofit/>
          </a:bodyPr>
          <a:lstStyle/>
          <a:p>
            <a:pPr algn="l"/>
            <a:endParaRPr lang="da-DK" sz="2200" b="0" i="0" u="none" strike="noStrike" baseline="0" dirty="0">
              <a:solidFill>
                <a:srgbClr val="000000"/>
              </a:solidFill>
              <a:latin typeface="KBHTekst"/>
            </a:endParaRPr>
          </a:p>
          <a:p>
            <a:pPr algn="l"/>
            <a:r>
              <a:rPr lang="da-DK" sz="2200" b="0" i="0" u="none" strike="noStrike" baseline="0" dirty="0">
                <a:solidFill>
                  <a:srgbClr val="000000"/>
                </a:solidFill>
                <a:latin typeface="KBHTekst"/>
              </a:rPr>
              <a:t>Det er jer som </a:t>
            </a:r>
            <a:r>
              <a:rPr lang="da-DK" sz="2200" b="0" i="0" u="none" strike="noStrike" baseline="0" dirty="0" err="1">
                <a:solidFill>
                  <a:srgbClr val="000000"/>
                </a:solidFill>
                <a:latin typeface="KBHTekst"/>
              </a:rPr>
              <a:t>TR’er</a:t>
            </a:r>
            <a:r>
              <a:rPr lang="da-DK" sz="2200" b="0" i="0" u="none" strike="noStrike" baseline="0" dirty="0">
                <a:solidFill>
                  <a:srgbClr val="000000"/>
                </a:solidFill>
                <a:latin typeface="KBHTekst"/>
              </a:rPr>
              <a:t> der forhandler jeres nye kollegaers løn med ledelsen</a:t>
            </a:r>
          </a:p>
          <a:p>
            <a:pPr algn="l"/>
            <a:endParaRPr lang="da-DK" sz="2200" dirty="0">
              <a:solidFill>
                <a:srgbClr val="000000"/>
              </a:solidFill>
              <a:latin typeface="KBHTekst"/>
            </a:endParaRPr>
          </a:p>
          <a:p>
            <a:pPr algn="l"/>
            <a:r>
              <a:rPr lang="da-DK" sz="2200" b="0" i="0" u="none" strike="noStrike" baseline="0" dirty="0">
                <a:solidFill>
                  <a:srgbClr val="000000"/>
                </a:solidFill>
                <a:latin typeface="KBHTekst"/>
              </a:rPr>
              <a:t>Når I har besluttet jer for en kandidat er det derfor jeres opgave, at sammenholde deres C.V. med, hvad I har talt om på ansættelsessamtalen og kontakte dem omkring forhandlingen</a:t>
            </a:r>
          </a:p>
          <a:p>
            <a:pPr algn="l"/>
            <a:endParaRPr lang="da-DK" sz="2200" dirty="0">
              <a:solidFill>
                <a:srgbClr val="000000"/>
              </a:solidFill>
              <a:latin typeface="KBHTekst"/>
            </a:endParaRPr>
          </a:p>
          <a:p>
            <a:pPr algn="l"/>
            <a:r>
              <a:rPr lang="da-DK" sz="2200" dirty="0">
                <a:solidFill>
                  <a:srgbClr val="000000"/>
                </a:solidFill>
                <a:latin typeface="KBHTekst"/>
              </a:rPr>
              <a:t>Det er også jeres opgave, at sikre, at lønnen bliver forhandlet</a:t>
            </a:r>
            <a:endParaRPr lang="da-DK" sz="2200" b="0" i="0" u="none" strike="noStrike" baseline="0" dirty="0">
              <a:solidFill>
                <a:srgbClr val="000000"/>
              </a:solidFill>
              <a:latin typeface="KBHTekst"/>
            </a:endParaRPr>
          </a:p>
        </p:txBody>
      </p:sp>
      <p:pic>
        <p:nvPicPr>
          <p:cNvPr id="4" name="Billede 3">
            <a:extLst>
              <a:ext uri="{FF2B5EF4-FFF2-40B4-BE49-F238E27FC236}">
                <a16:creationId xmlns:a16="http://schemas.microsoft.com/office/drawing/2014/main" id="{B423F879-63D4-1C00-F6AF-6E1BDAADDE04}"/>
              </a:ext>
            </a:extLst>
          </p:cNvPr>
          <p:cNvPicPr>
            <a:picLocks noChangeAspect="1"/>
          </p:cNvPicPr>
          <p:nvPr/>
        </p:nvPicPr>
        <p:blipFill>
          <a:blip r:embed="rId4"/>
          <a:stretch>
            <a:fillRect/>
          </a:stretch>
        </p:blipFill>
        <p:spPr>
          <a:xfrm>
            <a:off x="10682467" y="225871"/>
            <a:ext cx="1046859" cy="1046859"/>
          </a:xfrm>
          <a:prstGeom prst="rect">
            <a:avLst/>
          </a:prstGeom>
        </p:spPr>
      </p:pic>
    </p:spTree>
    <p:extLst>
      <p:ext uri="{BB962C8B-B14F-4D97-AF65-F5344CB8AC3E}">
        <p14:creationId xmlns:p14="http://schemas.microsoft.com/office/powerpoint/2010/main" val="217422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63806-63F6-1999-F05E-ECC4F1885DF2}"/>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259A6577-9946-B95B-5775-259E5EC1313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8E11E370-D22F-82EB-BF1C-0A5567718487}"/>
              </a:ext>
            </a:extLst>
          </p:cNvPr>
          <p:cNvSpPr txBox="1">
            <a:spLocks/>
          </p:cNvSpPr>
          <p:nvPr/>
        </p:nvSpPr>
        <p:spPr>
          <a:xfrm>
            <a:off x="834389" y="146304"/>
            <a:ext cx="7096703" cy="1197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rPr>
              <a:t>Dagsorden</a:t>
            </a:r>
          </a:p>
        </p:txBody>
      </p:sp>
      <p:sp>
        <p:nvSpPr>
          <p:cNvPr id="14" name="Pladsholder til indhold 2">
            <a:extLst>
              <a:ext uri="{FF2B5EF4-FFF2-40B4-BE49-F238E27FC236}">
                <a16:creationId xmlns:a16="http://schemas.microsoft.com/office/drawing/2014/main" id="{0FAD5A4C-2C9C-5CFB-38E5-5FD7DF4061AE}"/>
              </a:ext>
            </a:extLst>
          </p:cNvPr>
          <p:cNvSpPr txBox="1">
            <a:spLocks/>
          </p:cNvSpPr>
          <p:nvPr/>
        </p:nvSpPr>
        <p:spPr>
          <a:xfrm>
            <a:off x="704089" y="1197864"/>
            <a:ext cx="8961120" cy="503834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pPr>
            <a:r>
              <a:rPr lang="da-DK" sz="2400" dirty="0">
                <a:ea typeface="Times New Roman" panose="02020603050405020304" pitchFamily="18" charset="0"/>
                <a:cs typeface="Times New Roman" panose="02020603050405020304" pitchFamily="18" charset="0"/>
              </a:rPr>
              <a:t>Kl. 09.00- 09.05	Velkommen Velkomst og tjek ind</a:t>
            </a:r>
          </a:p>
          <a:p>
            <a:pPr>
              <a:lnSpc>
                <a:spcPct val="115000"/>
              </a:lnSpc>
            </a:pPr>
            <a:r>
              <a:rPr lang="da-DK" sz="2400"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Kl.09.05 – 9.30	TJM-forsikring</a:t>
            </a:r>
          </a:p>
          <a:p>
            <a:pPr>
              <a:lnSpc>
                <a:spcPct val="115000"/>
              </a:lnSpc>
            </a:pPr>
            <a:r>
              <a:rPr lang="da-DK" sz="2400" dirty="0">
                <a:effectLst/>
                <a:ea typeface="Times New Roman" panose="02020603050405020304" pitchFamily="18" charset="0"/>
                <a:cs typeface="Times New Roman" panose="02020603050405020304" pitchFamily="18" charset="0"/>
              </a:rPr>
              <a:t>Kl.09.30 – 10.30	løntjek og ansættelser</a:t>
            </a:r>
          </a:p>
          <a:p>
            <a:pPr>
              <a:lnSpc>
                <a:spcPct val="115000"/>
              </a:lnSpc>
            </a:pPr>
            <a:r>
              <a:rPr lang="da-DK" sz="2400" dirty="0">
                <a:effectLst/>
                <a:ea typeface="Times New Roman" panose="02020603050405020304" pitchFamily="18" charset="0"/>
                <a:cs typeface="Times New Roman" panose="02020603050405020304" pitchFamily="18" charset="0"/>
              </a:rPr>
              <a:t>Kl.10.30 – 10.45	Pause</a:t>
            </a:r>
          </a:p>
          <a:p>
            <a:pPr>
              <a:lnSpc>
                <a:spcPct val="115000"/>
              </a:lnSpc>
            </a:pPr>
            <a:r>
              <a:rPr lang="da-DK" sz="2400" dirty="0">
                <a:effectLst/>
                <a:ea typeface="Times New Roman" panose="02020603050405020304" pitchFamily="18" charset="0"/>
                <a:cs typeface="Times New Roman" panose="02020603050405020304" pitchFamily="18" charset="0"/>
              </a:rPr>
              <a:t>Kl.10.45 – 11.30	</a:t>
            </a:r>
            <a:r>
              <a:rPr lang="da-DK" sz="2400" dirty="0">
                <a:effectLst/>
                <a:latin typeface="Aptos" panose="020B0004020202020204" pitchFamily="34" charset="0"/>
                <a:ea typeface="Aptos" panose="020B0004020202020204" pitchFamily="34" charset="0"/>
                <a:cs typeface="Aptos" panose="020B0004020202020204" pitchFamily="34" charset="0"/>
              </a:rPr>
              <a:t>Hvordan godkender </a:t>
            </a:r>
            <a:r>
              <a:rPr lang="da-DK" sz="2400" dirty="0">
                <a:latin typeface="Aptos" panose="020B0004020202020204" pitchFamily="34" charset="0"/>
                <a:ea typeface="Aptos" panose="020B0004020202020204" pitchFamily="34" charset="0"/>
                <a:cs typeface="Aptos" panose="020B0004020202020204" pitchFamily="34" charset="0"/>
              </a:rPr>
              <a:t>I</a:t>
            </a:r>
            <a:r>
              <a:rPr lang="da-DK" sz="2400" dirty="0">
                <a:effectLst/>
                <a:latin typeface="Aptos" panose="020B0004020202020204" pitchFamily="34" charset="0"/>
                <a:ea typeface="Aptos" panose="020B0004020202020204" pitchFamily="34" charset="0"/>
                <a:cs typeface="Aptos" panose="020B0004020202020204" pitchFamily="34" charset="0"/>
              </a:rPr>
              <a:t> lønindplacering?</a:t>
            </a:r>
          </a:p>
          <a:p>
            <a:pPr>
              <a:lnSpc>
                <a:spcPct val="115000"/>
              </a:lnSpc>
            </a:pPr>
            <a:r>
              <a:rPr lang="da-DK" sz="2400" dirty="0">
                <a:effectLst/>
                <a:latin typeface="Aptos" panose="020B0004020202020204" pitchFamily="34" charset="0"/>
                <a:ea typeface="Aptos" panose="020B0004020202020204" pitchFamily="34" charset="0"/>
                <a:cs typeface="Aptos" panose="020B0004020202020204" pitchFamily="34" charset="0"/>
              </a:rPr>
              <a:t> </a:t>
            </a:r>
            <a:r>
              <a:rPr lang="da-DK" sz="2400" dirty="0">
                <a:effectLst/>
                <a:ea typeface="Times New Roman" panose="02020603050405020304" pitchFamily="18" charset="0"/>
                <a:cs typeface="Times New Roman" panose="02020603050405020304" pitchFamily="18" charset="0"/>
              </a:rPr>
              <a:t>Kl.11.30 – 12.00 	Meddelelser og afslutning på dagen</a:t>
            </a:r>
          </a:p>
          <a:p>
            <a:pPr marL="0" indent="0">
              <a:buNone/>
            </a:pP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F8FD9A1B-D0F2-D585-2862-1EECFCFBDAD1}"/>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spTree>
    <p:extLst>
      <p:ext uri="{BB962C8B-B14F-4D97-AF65-F5344CB8AC3E}">
        <p14:creationId xmlns:p14="http://schemas.microsoft.com/office/powerpoint/2010/main" val="137042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73EBB-B296-F3A5-1B39-44E7F85D8986}"/>
            </a:ext>
          </a:extLst>
        </p:cNvPr>
        <p:cNvGrpSpPr/>
        <p:nvPr/>
      </p:nvGrpSpPr>
      <p:grpSpPr>
        <a:xfrm>
          <a:off x="0" y="0"/>
          <a:ext cx="0" cy="0"/>
          <a:chOff x="0" y="0"/>
          <a:chExt cx="0" cy="0"/>
        </a:xfrm>
      </p:grpSpPr>
      <p:pic>
        <p:nvPicPr>
          <p:cNvPr id="2050" name="Picture 2" descr="Bruger du din tid, som du gerne vil? - MindManagement">
            <a:extLst>
              <a:ext uri="{FF2B5EF4-FFF2-40B4-BE49-F238E27FC236}">
                <a16:creationId xmlns:a16="http://schemas.microsoft.com/office/drawing/2014/main" id="{CDAB439C-CF6F-3A0E-AC52-45AF83FE3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899" y="3927700"/>
            <a:ext cx="5068101" cy="291600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F2B3BBB-E29C-50CB-2C01-9DB5D0DFD6B5}"/>
              </a:ext>
            </a:extLst>
          </p:cNvPr>
          <p:cNvSpPr>
            <a:spLocks noGrp="1"/>
          </p:cNvSpPr>
          <p:nvPr>
            <p:ph type="title"/>
          </p:nvPr>
        </p:nvSpPr>
        <p:spPr>
          <a:xfrm>
            <a:off x="838200" y="914400"/>
            <a:ext cx="9671613" cy="776288"/>
          </a:xfrm>
        </p:spPr>
        <p:txBody>
          <a:bodyPr>
            <a:noAutofit/>
          </a:bodyPr>
          <a:lstStyle/>
          <a:p>
            <a:r>
              <a:rPr lang="da-DK" sz="5400" b="1" dirty="0">
                <a:effectLst>
                  <a:outerShdw blurRad="38100" dist="38100" dir="2700000" algn="tl">
                    <a:srgbClr val="000000">
                      <a:alpha val="43137"/>
                    </a:srgbClr>
                  </a:outerShdw>
                </a:effectLst>
              </a:rPr>
              <a:t>Tid til at møde nye medarbejdere i arbejdstiden</a:t>
            </a:r>
            <a:br>
              <a:rPr lang="da-DK" sz="5400" b="1" dirty="0">
                <a:effectLst>
                  <a:outerShdw blurRad="38100" dist="38100" dir="2700000" algn="tl">
                    <a:srgbClr val="000000">
                      <a:alpha val="43137"/>
                    </a:srgbClr>
                  </a:outerShdw>
                </a:effectLst>
              </a:rPr>
            </a:br>
            <a:endParaRPr lang="da-DK" sz="5400" b="1" dirty="0">
              <a:effectLst>
                <a:outerShdw blurRad="38100" dist="38100" dir="2700000" algn="tl">
                  <a:srgbClr val="000000">
                    <a:alpha val="43137"/>
                  </a:srgbClr>
                </a:outerShdw>
              </a:effectLst>
            </a:endParaRPr>
          </a:p>
        </p:txBody>
      </p:sp>
      <p:sp>
        <p:nvSpPr>
          <p:cNvPr id="3" name="Pladsholder til indhold 2">
            <a:extLst>
              <a:ext uri="{FF2B5EF4-FFF2-40B4-BE49-F238E27FC236}">
                <a16:creationId xmlns:a16="http://schemas.microsoft.com/office/drawing/2014/main" id="{AF8A3856-3FBA-6219-9D8F-B038A5D79A68}"/>
              </a:ext>
            </a:extLst>
          </p:cNvPr>
          <p:cNvSpPr>
            <a:spLocks noGrp="1"/>
          </p:cNvSpPr>
          <p:nvPr>
            <p:ph idx="1"/>
          </p:nvPr>
        </p:nvSpPr>
        <p:spPr/>
        <p:txBody>
          <a:bodyPr>
            <a:normAutofit/>
          </a:bodyPr>
          <a:lstStyle/>
          <a:p>
            <a:pPr marL="0" indent="0">
              <a:buNone/>
            </a:pPr>
            <a:endParaRPr lang="da-DK" dirty="0">
              <a:solidFill>
                <a:srgbClr val="000000"/>
              </a:solidFill>
              <a:latin typeface="KBHTekst"/>
            </a:endParaRPr>
          </a:p>
          <a:p>
            <a:r>
              <a:rPr lang="da-DK" b="0" i="0" u="none" strike="noStrike" baseline="0" dirty="0">
                <a:solidFill>
                  <a:srgbClr val="000000"/>
                </a:solidFill>
                <a:latin typeface="KBHTekst"/>
              </a:rPr>
              <a:t>Har I fast procedure for at mødes med nyansatte i arbejdstiden?</a:t>
            </a:r>
          </a:p>
          <a:p>
            <a:pPr marL="0" indent="0" algn="l">
              <a:buNone/>
            </a:pPr>
            <a:r>
              <a:rPr lang="da-DK" dirty="0">
                <a:solidFill>
                  <a:srgbClr val="000000"/>
                </a:solidFill>
                <a:latin typeface="KBHTekst"/>
              </a:rPr>
              <a:t>Hvis ja, hvad tales der typisk om?</a:t>
            </a:r>
          </a:p>
          <a:p>
            <a:pPr marL="0" indent="0" algn="l">
              <a:buNone/>
            </a:pPr>
            <a:endParaRPr lang="da-DK" b="0" i="0" u="none" strike="noStrike" baseline="0" dirty="0">
              <a:solidFill>
                <a:srgbClr val="000000"/>
              </a:solidFill>
              <a:latin typeface="KBHTekst"/>
            </a:endParaRPr>
          </a:p>
          <a:p>
            <a:r>
              <a:rPr lang="da-DK" dirty="0">
                <a:solidFill>
                  <a:srgbClr val="000000"/>
                </a:solidFill>
                <a:latin typeface="KBHTekst"/>
              </a:rPr>
              <a:t>Har I aftalt noget i MED omkring </a:t>
            </a:r>
            <a:r>
              <a:rPr lang="da-DK" dirty="0" err="1">
                <a:solidFill>
                  <a:srgbClr val="000000"/>
                </a:solidFill>
                <a:latin typeface="KBHTekst"/>
              </a:rPr>
              <a:t>TR’s</a:t>
            </a:r>
            <a:r>
              <a:rPr lang="da-DK" dirty="0">
                <a:solidFill>
                  <a:srgbClr val="000000"/>
                </a:solidFill>
                <a:latin typeface="KBHTekst"/>
              </a:rPr>
              <a:t> tid til at mødes med nyansatte?</a:t>
            </a:r>
            <a:endParaRPr lang="da-DK" b="0" i="0" u="none" strike="noStrike" baseline="0" dirty="0">
              <a:solidFill>
                <a:srgbClr val="000000"/>
              </a:solidFill>
              <a:latin typeface="KBHTekst"/>
            </a:endParaRPr>
          </a:p>
        </p:txBody>
      </p:sp>
      <p:pic>
        <p:nvPicPr>
          <p:cNvPr id="4" name="Billede 3">
            <a:extLst>
              <a:ext uri="{FF2B5EF4-FFF2-40B4-BE49-F238E27FC236}">
                <a16:creationId xmlns:a16="http://schemas.microsoft.com/office/drawing/2014/main" id="{570132F2-8AB1-A4B0-0154-44A0CCFFA208}"/>
              </a:ext>
            </a:extLst>
          </p:cNvPr>
          <p:cNvPicPr>
            <a:picLocks noChangeAspect="1"/>
          </p:cNvPicPr>
          <p:nvPr/>
        </p:nvPicPr>
        <p:blipFill>
          <a:blip r:embed="rId4"/>
          <a:stretch>
            <a:fillRect/>
          </a:stretch>
        </p:blipFill>
        <p:spPr>
          <a:xfrm>
            <a:off x="11100122" y="244900"/>
            <a:ext cx="872274" cy="872274"/>
          </a:xfrm>
          <a:prstGeom prst="rect">
            <a:avLst/>
          </a:prstGeom>
        </p:spPr>
      </p:pic>
    </p:spTree>
    <p:extLst>
      <p:ext uri="{BB962C8B-B14F-4D97-AF65-F5344CB8AC3E}">
        <p14:creationId xmlns:p14="http://schemas.microsoft.com/office/powerpoint/2010/main" val="3627726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B8F46B-6DEE-B391-1181-95B92477EBB3}"/>
              </a:ext>
            </a:extLst>
          </p:cNvPr>
          <p:cNvSpPr>
            <a:spLocks noGrp="1"/>
          </p:cNvSpPr>
          <p:nvPr>
            <p:ph type="title"/>
          </p:nvPr>
        </p:nvSpPr>
        <p:spPr/>
        <p:txBody>
          <a:bodyPr/>
          <a:lstStyle/>
          <a:p>
            <a:r>
              <a:rPr lang="da-DK" b="1" dirty="0">
                <a:effectLst>
                  <a:outerShdw blurRad="38100" dist="38100" dir="2700000" algn="tl">
                    <a:srgbClr val="000000">
                      <a:alpha val="43137"/>
                    </a:srgbClr>
                  </a:outerShdw>
                </a:effectLst>
              </a:rPr>
              <a:t>Ansættelser ifølge MED-aftalen</a:t>
            </a:r>
          </a:p>
        </p:txBody>
      </p:sp>
      <p:sp>
        <p:nvSpPr>
          <p:cNvPr id="3" name="Pladsholder til indhold 2">
            <a:extLst>
              <a:ext uri="{FF2B5EF4-FFF2-40B4-BE49-F238E27FC236}">
                <a16:creationId xmlns:a16="http://schemas.microsoft.com/office/drawing/2014/main" id="{01B7ADC8-D380-C0BB-A973-983792D896E8}"/>
              </a:ext>
            </a:extLst>
          </p:cNvPr>
          <p:cNvSpPr>
            <a:spLocks noGrp="1"/>
          </p:cNvSpPr>
          <p:nvPr>
            <p:ph idx="1"/>
          </p:nvPr>
        </p:nvSpPr>
        <p:spPr/>
        <p:txBody>
          <a:bodyPr>
            <a:normAutofit/>
          </a:bodyPr>
          <a:lstStyle/>
          <a:p>
            <a:pPr marL="0" indent="0" algn="l">
              <a:buNone/>
            </a:pPr>
            <a:r>
              <a:rPr lang="da-DK" sz="2400" dirty="0">
                <a:solidFill>
                  <a:srgbClr val="000000"/>
                </a:solidFill>
                <a:latin typeface="KBHTekst"/>
              </a:rPr>
              <a:t>Tillidsrepræsentantens virksomhed </a:t>
            </a:r>
            <a:endParaRPr lang="da-DK" sz="2400" dirty="0">
              <a:latin typeface="KBHTekst"/>
            </a:endParaRPr>
          </a:p>
          <a:p>
            <a:r>
              <a:rPr lang="da-DK" sz="2400" b="0" i="0" u="none" strike="noStrike" baseline="0" dirty="0">
                <a:solidFill>
                  <a:srgbClr val="000000"/>
                </a:solidFill>
                <a:latin typeface="KBHTekst"/>
              </a:rPr>
              <a:t>15. Tillidsrepræsentanten skal have mulighed for at få alle relevante oplysninger om løn- og ansættelsesvilkår for de personer, som pågældende repræsenterer, herunder en liste over de ansatte. Hvis oplysningerne ikke automatisk tilgår tillidsrepræsentanten, skal de udleveres på begæring. (MED-aftalen s. 29-30)</a:t>
            </a:r>
          </a:p>
          <a:p>
            <a:endParaRPr lang="da-DK" sz="2400" dirty="0">
              <a:solidFill>
                <a:srgbClr val="000000"/>
              </a:solidFill>
              <a:latin typeface="KBHTekst"/>
            </a:endParaRPr>
          </a:p>
          <a:p>
            <a:r>
              <a:rPr lang="da-DK" sz="2400" dirty="0">
                <a:solidFill>
                  <a:srgbClr val="000000"/>
                </a:solidFill>
                <a:latin typeface="KBHTekst"/>
              </a:rPr>
              <a:t>Hvad gør I hos jer? </a:t>
            </a:r>
          </a:p>
          <a:p>
            <a:r>
              <a:rPr lang="da-DK" sz="2400" dirty="0">
                <a:solidFill>
                  <a:srgbClr val="000000"/>
                </a:solidFill>
                <a:latin typeface="KBHTekst"/>
              </a:rPr>
              <a:t>Fungerer det i praksis? </a:t>
            </a:r>
          </a:p>
          <a:p>
            <a:r>
              <a:rPr lang="da-DK" sz="2400" dirty="0">
                <a:solidFill>
                  <a:srgbClr val="000000"/>
                </a:solidFill>
                <a:latin typeface="KBHTekst"/>
              </a:rPr>
              <a:t>Er der justeringer I med fordel kunne lave? </a:t>
            </a:r>
            <a:endParaRPr lang="da-DK" sz="2400" dirty="0"/>
          </a:p>
          <a:p>
            <a:pPr algn="l"/>
            <a:endParaRPr lang="da-DK" sz="1800" b="0" i="0" u="none" strike="noStrike" baseline="0" dirty="0">
              <a:solidFill>
                <a:srgbClr val="000000"/>
              </a:solidFill>
              <a:latin typeface="KBHTekst"/>
            </a:endParaRPr>
          </a:p>
        </p:txBody>
      </p:sp>
      <p:pic>
        <p:nvPicPr>
          <p:cNvPr id="4" name="Billede 3">
            <a:extLst>
              <a:ext uri="{FF2B5EF4-FFF2-40B4-BE49-F238E27FC236}">
                <a16:creationId xmlns:a16="http://schemas.microsoft.com/office/drawing/2014/main" id="{34514CFA-A413-BC04-57AE-1B9A6EBC9272}"/>
              </a:ext>
            </a:extLst>
          </p:cNvPr>
          <p:cNvPicPr>
            <a:picLocks noChangeAspect="1"/>
          </p:cNvPicPr>
          <p:nvPr/>
        </p:nvPicPr>
        <p:blipFill>
          <a:blip r:embed="rId3"/>
          <a:stretch>
            <a:fillRect/>
          </a:stretch>
        </p:blipFill>
        <p:spPr>
          <a:xfrm>
            <a:off x="10875222" y="230188"/>
            <a:ext cx="957155" cy="957155"/>
          </a:xfrm>
          <a:prstGeom prst="rect">
            <a:avLst/>
          </a:prstGeom>
        </p:spPr>
      </p:pic>
    </p:spTree>
    <p:extLst>
      <p:ext uri="{BB962C8B-B14F-4D97-AF65-F5344CB8AC3E}">
        <p14:creationId xmlns:p14="http://schemas.microsoft.com/office/powerpoint/2010/main" val="1092409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6E8943-0316-7388-FAD8-13E0C164193F}"/>
              </a:ext>
            </a:extLst>
          </p:cNvPr>
          <p:cNvSpPr>
            <a:spLocks noGrp="1"/>
          </p:cNvSpPr>
          <p:nvPr>
            <p:ph type="ctrTitle"/>
          </p:nvPr>
        </p:nvSpPr>
        <p:spPr>
          <a:xfrm>
            <a:off x="1524000" y="1524001"/>
            <a:ext cx="9144000" cy="1905000"/>
          </a:xfrm>
        </p:spPr>
        <p:txBody>
          <a:bodyPr>
            <a:normAutofit/>
          </a:bodyPr>
          <a:lstStyle/>
          <a:p>
            <a:r>
              <a:rPr lang="da-DK" b="1" dirty="0">
                <a:effectLst>
                  <a:outerShdw blurRad="38100" dist="38100" dir="2700000" algn="tl">
                    <a:srgbClr val="000000">
                      <a:alpha val="43137"/>
                    </a:srgbClr>
                  </a:outerShdw>
                </a:effectLst>
              </a:rPr>
              <a:t>Hvordan godkender I lønindplaceringer? </a:t>
            </a:r>
          </a:p>
        </p:txBody>
      </p:sp>
      <p:pic>
        <p:nvPicPr>
          <p:cNvPr id="4" name="Billede 3">
            <a:extLst>
              <a:ext uri="{FF2B5EF4-FFF2-40B4-BE49-F238E27FC236}">
                <a16:creationId xmlns:a16="http://schemas.microsoft.com/office/drawing/2014/main" id="{99EE1AE3-8752-D950-E86A-8F1D2844673C}"/>
              </a:ext>
            </a:extLst>
          </p:cNvPr>
          <p:cNvPicPr>
            <a:picLocks noChangeAspect="1"/>
          </p:cNvPicPr>
          <p:nvPr/>
        </p:nvPicPr>
        <p:blipFill>
          <a:blip r:embed="rId3"/>
          <a:stretch>
            <a:fillRect/>
          </a:stretch>
        </p:blipFill>
        <p:spPr>
          <a:xfrm>
            <a:off x="7741920" y="4258142"/>
            <a:ext cx="3137154" cy="1779946"/>
          </a:xfrm>
          <a:prstGeom prst="rect">
            <a:avLst/>
          </a:prstGeom>
        </p:spPr>
      </p:pic>
      <p:pic>
        <p:nvPicPr>
          <p:cNvPr id="3" name="Billede 2">
            <a:extLst>
              <a:ext uri="{FF2B5EF4-FFF2-40B4-BE49-F238E27FC236}">
                <a16:creationId xmlns:a16="http://schemas.microsoft.com/office/drawing/2014/main" id="{92228F88-1CE8-CED5-9752-8CEA1DDAC4A4}"/>
              </a:ext>
            </a:extLst>
          </p:cNvPr>
          <p:cNvPicPr>
            <a:picLocks noChangeAspect="1"/>
          </p:cNvPicPr>
          <p:nvPr/>
        </p:nvPicPr>
        <p:blipFill>
          <a:blip r:embed="rId4"/>
          <a:stretch>
            <a:fillRect/>
          </a:stretch>
        </p:blipFill>
        <p:spPr>
          <a:xfrm>
            <a:off x="10668000" y="261758"/>
            <a:ext cx="1116307" cy="1116307"/>
          </a:xfrm>
          <a:prstGeom prst="rect">
            <a:avLst/>
          </a:prstGeom>
        </p:spPr>
      </p:pic>
    </p:spTree>
    <p:extLst>
      <p:ext uri="{BB962C8B-B14F-4D97-AF65-F5344CB8AC3E}">
        <p14:creationId xmlns:p14="http://schemas.microsoft.com/office/powerpoint/2010/main" val="1754837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39C9-3568-570B-AC13-A29A5E3F5BB4}"/>
              </a:ext>
            </a:extLst>
          </p:cNvPr>
          <p:cNvSpPr>
            <a:spLocks noGrp="1"/>
          </p:cNvSpPr>
          <p:nvPr>
            <p:ph type="title"/>
          </p:nvPr>
        </p:nvSpPr>
        <p:spPr/>
        <p:txBody>
          <a:bodyPr/>
          <a:lstStyle/>
          <a:p>
            <a:r>
              <a:rPr lang="da-DK" b="1" dirty="0">
                <a:effectLst>
                  <a:outerShdw blurRad="38100" dist="38100" dir="2700000" algn="tl">
                    <a:srgbClr val="000000">
                      <a:alpha val="43137"/>
                    </a:srgbClr>
                  </a:outerShdw>
                </a:effectLst>
              </a:rPr>
              <a:t>Opmærksomheder når I tjekker lønaftaler</a:t>
            </a:r>
          </a:p>
        </p:txBody>
      </p:sp>
      <p:sp>
        <p:nvSpPr>
          <p:cNvPr id="3" name="Pladsholder til indhold 2">
            <a:extLst>
              <a:ext uri="{FF2B5EF4-FFF2-40B4-BE49-F238E27FC236}">
                <a16:creationId xmlns:a16="http://schemas.microsoft.com/office/drawing/2014/main" id="{79810141-02E0-12E1-C49E-1E8C660D0C20}"/>
              </a:ext>
            </a:extLst>
          </p:cNvPr>
          <p:cNvSpPr>
            <a:spLocks noGrp="1"/>
          </p:cNvSpPr>
          <p:nvPr>
            <p:ph idx="1"/>
          </p:nvPr>
        </p:nvSpPr>
        <p:spPr>
          <a:xfrm>
            <a:off x="838200" y="1825625"/>
            <a:ext cx="8744712" cy="4351338"/>
          </a:xfrm>
        </p:spPr>
        <p:txBody>
          <a:bodyPr>
            <a:normAutofit fontScale="92500" lnSpcReduction="20000"/>
          </a:bodyPr>
          <a:lstStyle/>
          <a:p>
            <a:r>
              <a:rPr lang="da-DK" dirty="0"/>
              <a:t>Stemmer ansættelsestypen?</a:t>
            </a:r>
          </a:p>
          <a:p>
            <a:pPr lvl="1"/>
            <a:r>
              <a:rPr lang="da-DK" dirty="0"/>
              <a:t>Fast ansættelse, tidsbegrænset eller timelønnet ansættelse</a:t>
            </a:r>
          </a:p>
          <a:p>
            <a:r>
              <a:rPr lang="da-DK" dirty="0"/>
              <a:t>Stemmer deres løn overens med deres C.V. (nyansættelser) </a:t>
            </a:r>
          </a:p>
          <a:p>
            <a:r>
              <a:rPr lang="da-DK" dirty="0"/>
              <a:t>Stemmer lønnen overens med det, som er aftalt/drøftet på ansættelsessamtalen? (Nyansættelser, stillingsændringer) </a:t>
            </a:r>
          </a:p>
          <a:p>
            <a:r>
              <a:rPr lang="da-DK" dirty="0"/>
              <a:t>Bør de modtage tillæg fra forhåndsaftalen? </a:t>
            </a:r>
          </a:p>
          <a:p>
            <a:r>
              <a:rPr lang="da-DK" dirty="0"/>
              <a:t>Stemmer tillæggene overens med det, som I har forhandlet</a:t>
            </a:r>
          </a:p>
          <a:p>
            <a:pPr lvl="1"/>
            <a:r>
              <a:rPr lang="da-DK" dirty="0"/>
              <a:t>Er beløbet korrekt</a:t>
            </a:r>
          </a:p>
          <a:p>
            <a:pPr lvl="1"/>
            <a:r>
              <a:rPr lang="da-DK" dirty="0"/>
              <a:t>Er det den rette type tillæg (Kvalifikation, Funktion eller engangstillæg)</a:t>
            </a:r>
          </a:p>
          <a:p>
            <a:pPr lvl="1"/>
            <a:r>
              <a:rPr lang="da-DK" dirty="0"/>
              <a:t>Hvis de er tidsbegrænsede, stemmer perioden så?  </a:t>
            </a:r>
          </a:p>
        </p:txBody>
      </p:sp>
      <p:pic>
        <p:nvPicPr>
          <p:cNvPr id="4" name="Billede 3">
            <a:extLst>
              <a:ext uri="{FF2B5EF4-FFF2-40B4-BE49-F238E27FC236}">
                <a16:creationId xmlns:a16="http://schemas.microsoft.com/office/drawing/2014/main" id="{F33518CA-8591-E9BE-130F-98386B6C60E0}"/>
              </a:ext>
            </a:extLst>
          </p:cNvPr>
          <p:cNvPicPr>
            <a:picLocks noChangeAspect="1"/>
          </p:cNvPicPr>
          <p:nvPr/>
        </p:nvPicPr>
        <p:blipFill>
          <a:blip r:embed="rId3"/>
          <a:stretch>
            <a:fillRect/>
          </a:stretch>
        </p:blipFill>
        <p:spPr>
          <a:xfrm>
            <a:off x="9479524" y="4279265"/>
            <a:ext cx="2337572" cy="2213610"/>
          </a:xfrm>
          <a:prstGeom prst="rect">
            <a:avLst/>
          </a:prstGeom>
        </p:spPr>
      </p:pic>
      <p:pic>
        <p:nvPicPr>
          <p:cNvPr id="5" name="Billede 4">
            <a:extLst>
              <a:ext uri="{FF2B5EF4-FFF2-40B4-BE49-F238E27FC236}">
                <a16:creationId xmlns:a16="http://schemas.microsoft.com/office/drawing/2014/main" id="{99BDF96D-8250-6D18-0308-75868EAFAF0A}"/>
              </a:ext>
            </a:extLst>
          </p:cNvPr>
          <p:cNvPicPr>
            <a:picLocks noChangeAspect="1"/>
          </p:cNvPicPr>
          <p:nvPr/>
        </p:nvPicPr>
        <p:blipFill>
          <a:blip r:embed="rId4"/>
          <a:stretch>
            <a:fillRect/>
          </a:stretch>
        </p:blipFill>
        <p:spPr>
          <a:xfrm>
            <a:off x="10875222" y="230188"/>
            <a:ext cx="957155" cy="957155"/>
          </a:xfrm>
          <a:prstGeom prst="rect">
            <a:avLst/>
          </a:prstGeom>
        </p:spPr>
      </p:pic>
    </p:spTree>
    <p:extLst>
      <p:ext uri="{BB962C8B-B14F-4D97-AF65-F5344CB8AC3E}">
        <p14:creationId xmlns:p14="http://schemas.microsoft.com/office/powerpoint/2010/main" val="1045761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2F3A9F-825A-24FC-42AC-9F73FFC79113}"/>
              </a:ext>
            </a:extLst>
          </p:cNvPr>
          <p:cNvSpPr>
            <a:spLocks noGrp="1"/>
          </p:cNvSpPr>
          <p:nvPr>
            <p:ph type="ctrTitle"/>
          </p:nvPr>
        </p:nvSpPr>
        <p:spPr>
          <a:xfrm>
            <a:off x="1621536" y="438913"/>
            <a:ext cx="9046464" cy="1655762"/>
          </a:xfrm>
        </p:spPr>
        <p:txBody>
          <a:bodyPr/>
          <a:lstStyle/>
          <a:p>
            <a:r>
              <a:rPr lang="da-DK" b="1" dirty="0">
                <a:effectLst>
                  <a:outerShdw blurRad="38100" dist="38100" dir="2700000" algn="tl">
                    <a:srgbClr val="000000">
                      <a:alpha val="43137"/>
                    </a:srgbClr>
                  </a:outerShdw>
                </a:effectLst>
              </a:rPr>
              <a:t>Hvordan ser det ud? </a:t>
            </a:r>
          </a:p>
        </p:txBody>
      </p:sp>
      <p:pic>
        <p:nvPicPr>
          <p:cNvPr id="4" name="Billede 3">
            <a:extLst>
              <a:ext uri="{FF2B5EF4-FFF2-40B4-BE49-F238E27FC236}">
                <a16:creationId xmlns:a16="http://schemas.microsoft.com/office/drawing/2014/main" id="{CE8AE1F7-F974-1EFD-69C4-563B3F11FCB5}"/>
              </a:ext>
            </a:extLst>
          </p:cNvPr>
          <p:cNvPicPr>
            <a:picLocks noChangeAspect="1"/>
          </p:cNvPicPr>
          <p:nvPr/>
        </p:nvPicPr>
        <p:blipFill>
          <a:blip r:embed="rId3"/>
          <a:stretch>
            <a:fillRect/>
          </a:stretch>
        </p:blipFill>
        <p:spPr>
          <a:xfrm>
            <a:off x="4237174" y="2682431"/>
            <a:ext cx="3395018" cy="4175569"/>
          </a:xfrm>
          <a:prstGeom prst="rect">
            <a:avLst/>
          </a:prstGeom>
        </p:spPr>
      </p:pic>
      <p:pic>
        <p:nvPicPr>
          <p:cNvPr id="3" name="Billede 2">
            <a:extLst>
              <a:ext uri="{FF2B5EF4-FFF2-40B4-BE49-F238E27FC236}">
                <a16:creationId xmlns:a16="http://schemas.microsoft.com/office/drawing/2014/main" id="{7BA228E0-4682-9898-C4C8-64D80A9911C6}"/>
              </a:ext>
            </a:extLst>
          </p:cNvPr>
          <p:cNvPicPr>
            <a:picLocks noChangeAspect="1"/>
          </p:cNvPicPr>
          <p:nvPr/>
        </p:nvPicPr>
        <p:blipFill>
          <a:blip r:embed="rId4"/>
          <a:stretch>
            <a:fillRect/>
          </a:stretch>
        </p:blipFill>
        <p:spPr>
          <a:xfrm>
            <a:off x="10668000" y="173636"/>
            <a:ext cx="1093158" cy="1093158"/>
          </a:xfrm>
          <a:prstGeom prst="rect">
            <a:avLst/>
          </a:prstGeom>
        </p:spPr>
      </p:pic>
    </p:spTree>
    <p:extLst>
      <p:ext uri="{BB962C8B-B14F-4D97-AF65-F5344CB8AC3E}">
        <p14:creationId xmlns:p14="http://schemas.microsoft.com/office/powerpoint/2010/main" val="1874222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8FC7C-0E0D-BDC0-348C-1E9DC017BD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85A633-004A-9BCB-5387-3D4B3F58E12F}"/>
              </a:ext>
            </a:extLst>
          </p:cNvPr>
          <p:cNvSpPr>
            <a:spLocks noGrp="1"/>
          </p:cNvSpPr>
          <p:nvPr>
            <p:ph type="title"/>
          </p:nvPr>
        </p:nvSpPr>
        <p:spPr/>
        <p:txBody>
          <a:bodyPr/>
          <a:lstStyle/>
          <a:p>
            <a:r>
              <a:rPr lang="da-DK" dirty="0"/>
              <a:t>Hvordan godkender du lønindplaceringer</a:t>
            </a:r>
          </a:p>
        </p:txBody>
      </p:sp>
      <p:sp>
        <p:nvSpPr>
          <p:cNvPr id="3" name="Pladsholder til indhold 2">
            <a:extLst>
              <a:ext uri="{FF2B5EF4-FFF2-40B4-BE49-F238E27FC236}">
                <a16:creationId xmlns:a16="http://schemas.microsoft.com/office/drawing/2014/main" id="{3CC56B85-483A-D880-1C67-2C0049EEDD1F}"/>
              </a:ext>
            </a:extLst>
          </p:cNvPr>
          <p:cNvSpPr>
            <a:spLocks noGrp="1"/>
          </p:cNvSpPr>
          <p:nvPr>
            <p:ph idx="1"/>
          </p:nvPr>
        </p:nvSpPr>
        <p:spPr/>
        <p:txBody>
          <a:bodyPr/>
          <a:lstStyle/>
          <a:p>
            <a:endParaRPr lang="da-DK" dirty="0"/>
          </a:p>
        </p:txBody>
      </p:sp>
      <p:sp>
        <p:nvSpPr>
          <p:cNvPr id="7" name="Rektangel 6">
            <a:extLst>
              <a:ext uri="{FF2B5EF4-FFF2-40B4-BE49-F238E27FC236}">
                <a16:creationId xmlns:a16="http://schemas.microsoft.com/office/drawing/2014/main" id="{14A78099-F2CF-8D5C-1959-AF0B43A066DA}"/>
              </a:ext>
            </a:extLst>
          </p:cNvPr>
          <p:cNvSpPr/>
          <p:nvPr/>
        </p:nvSpPr>
        <p:spPr>
          <a:xfrm>
            <a:off x="1572768" y="5035296"/>
            <a:ext cx="1389888" cy="2072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FD49DA43-568B-4A0D-1D49-BCC4D2FACC8D}"/>
              </a:ext>
            </a:extLst>
          </p:cNvPr>
          <p:cNvSpPr/>
          <p:nvPr/>
        </p:nvSpPr>
        <p:spPr>
          <a:xfrm>
            <a:off x="2042160" y="5170233"/>
            <a:ext cx="1389888" cy="2072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ECD5949C-5D30-BB69-1960-C3052CAC8E2C}"/>
              </a:ext>
            </a:extLst>
          </p:cNvPr>
          <p:cNvSpPr/>
          <p:nvPr/>
        </p:nvSpPr>
        <p:spPr>
          <a:xfrm>
            <a:off x="769620" y="2170175"/>
            <a:ext cx="1389888" cy="1172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07E005C9-27F2-191F-AA0D-8D7E90139B73}"/>
              </a:ext>
            </a:extLst>
          </p:cNvPr>
          <p:cNvSpPr/>
          <p:nvPr/>
        </p:nvSpPr>
        <p:spPr>
          <a:xfrm>
            <a:off x="1200912" y="511301"/>
            <a:ext cx="1456944" cy="1697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0DBC8E24-8808-1D4B-64C5-CF6430C7DF60}"/>
              </a:ext>
            </a:extLst>
          </p:cNvPr>
          <p:cNvSpPr/>
          <p:nvPr/>
        </p:nvSpPr>
        <p:spPr>
          <a:xfrm>
            <a:off x="2907792" y="128619"/>
            <a:ext cx="1389888" cy="2072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7" name="Billede 16">
            <a:extLst>
              <a:ext uri="{FF2B5EF4-FFF2-40B4-BE49-F238E27FC236}">
                <a16:creationId xmlns:a16="http://schemas.microsoft.com/office/drawing/2014/main" id="{39CD7ED8-A636-DB43-B1F0-E6BB36683C20}"/>
              </a:ext>
            </a:extLst>
          </p:cNvPr>
          <p:cNvPicPr>
            <a:picLocks noChangeAspect="1"/>
          </p:cNvPicPr>
          <p:nvPr/>
        </p:nvPicPr>
        <p:blipFill>
          <a:blip r:embed="rId3"/>
          <a:stretch>
            <a:fillRect/>
          </a:stretch>
        </p:blipFill>
        <p:spPr>
          <a:xfrm>
            <a:off x="928878" y="2547778"/>
            <a:ext cx="1409700" cy="219075"/>
          </a:xfrm>
          <a:prstGeom prst="rect">
            <a:avLst/>
          </a:prstGeom>
        </p:spPr>
      </p:pic>
      <p:pic>
        <p:nvPicPr>
          <p:cNvPr id="19" name="Billede 18">
            <a:extLst>
              <a:ext uri="{FF2B5EF4-FFF2-40B4-BE49-F238E27FC236}">
                <a16:creationId xmlns:a16="http://schemas.microsoft.com/office/drawing/2014/main" id="{6A07678D-EDC6-4EFF-CF4E-7AE02349A18E}"/>
              </a:ext>
            </a:extLst>
          </p:cNvPr>
          <p:cNvPicPr>
            <a:picLocks noChangeAspect="1"/>
          </p:cNvPicPr>
          <p:nvPr/>
        </p:nvPicPr>
        <p:blipFill>
          <a:blip r:embed="rId4"/>
          <a:stretch>
            <a:fillRect/>
          </a:stretch>
        </p:blipFill>
        <p:spPr>
          <a:xfrm>
            <a:off x="116343" y="0"/>
            <a:ext cx="11590638" cy="6858000"/>
          </a:xfrm>
          <a:prstGeom prst="rect">
            <a:avLst/>
          </a:prstGeom>
        </p:spPr>
      </p:pic>
    </p:spTree>
    <p:extLst>
      <p:ext uri="{BB962C8B-B14F-4D97-AF65-F5344CB8AC3E}">
        <p14:creationId xmlns:p14="http://schemas.microsoft.com/office/powerpoint/2010/main" val="2487323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18DD11A-49FC-053A-B6E0-0A0300C1B69F}"/>
              </a:ext>
            </a:extLst>
          </p:cNvPr>
          <p:cNvPicPr>
            <a:picLocks noChangeAspect="1"/>
          </p:cNvPicPr>
          <p:nvPr/>
        </p:nvPicPr>
        <p:blipFill>
          <a:blip r:embed="rId3"/>
          <a:stretch>
            <a:fillRect/>
          </a:stretch>
        </p:blipFill>
        <p:spPr>
          <a:xfrm>
            <a:off x="2066083" y="80537"/>
            <a:ext cx="6376877" cy="6658950"/>
          </a:xfrm>
          <a:prstGeom prst="rect">
            <a:avLst/>
          </a:prstGeom>
          <a:ln>
            <a:noFill/>
          </a:ln>
          <a:effectLst>
            <a:outerShdw blurRad="292100" dist="139700" dir="2700000" algn="tl" rotWithShape="0">
              <a:srgbClr val="333333">
                <a:alpha val="65000"/>
              </a:srgbClr>
            </a:outerShdw>
          </a:effectLst>
        </p:spPr>
      </p:pic>
      <p:pic>
        <p:nvPicPr>
          <p:cNvPr id="7" name="Billede 6">
            <a:extLst>
              <a:ext uri="{FF2B5EF4-FFF2-40B4-BE49-F238E27FC236}">
                <a16:creationId xmlns:a16="http://schemas.microsoft.com/office/drawing/2014/main" id="{0707F814-DB66-4253-25DA-4D17BB60985B}"/>
              </a:ext>
            </a:extLst>
          </p:cNvPr>
          <p:cNvPicPr>
            <a:picLocks noChangeAspect="1"/>
          </p:cNvPicPr>
          <p:nvPr/>
        </p:nvPicPr>
        <p:blipFill>
          <a:blip r:embed="rId4"/>
          <a:stretch>
            <a:fillRect/>
          </a:stretch>
        </p:blipFill>
        <p:spPr>
          <a:xfrm>
            <a:off x="4257357" y="3686810"/>
            <a:ext cx="1076325" cy="114300"/>
          </a:xfrm>
          <a:prstGeom prst="rect">
            <a:avLst/>
          </a:prstGeom>
        </p:spPr>
      </p:pic>
    </p:spTree>
    <p:extLst>
      <p:ext uri="{BB962C8B-B14F-4D97-AF65-F5344CB8AC3E}">
        <p14:creationId xmlns:p14="http://schemas.microsoft.com/office/powerpoint/2010/main" val="1429502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EB25C-0355-542D-629E-36B89CEC1D27}"/>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57B2D753-3001-4607-0AE8-D46FEDCF6CF9}"/>
              </a:ext>
            </a:extLst>
          </p:cNvPr>
          <p:cNvSpPr>
            <a:spLocks noGrp="1"/>
          </p:cNvSpPr>
          <p:nvPr>
            <p:ph type="subTitle" idx="1"/>
          </p:nvPr>
        </p:nvSpPr>
        <p:spPr/>
        <p:txBody>
          <a:bodyPr/>
          <a:lstStyle/>
          <a:p>
            <a:endParaRPr lang="da-DK"/>
          </a:p>
        </p:txBody>
      </p:sp>
      <p:pic>
        <p:nvPicPr>
          <p:cNvPr id="5" name="Billede 4">
            <a:extLst>
              <a:ext uri="{FF2B5EF4-FFF2-40B4-BE49-F238E27FC236}">
                <a16:creationId xmlns:a16="http://schemas.microsoft.com/office/drawing/2014/main" id="{E5143790-77CF-9972-2CEC-D50BF78507F5}"/>
              </a:ext>
            </a:extLst>
          </p:cNvPr>
          <p:cNvPicPr>
            <a:picLocks noChangeAspect="1"/>
          </p:cNvPicPr>
          <p:nvPr/>
        </p:nvPicPr>
        <p:blipFill>
          <a:blip r:embed="rId3"/>
          <a:stretch>
            <a:fillRect/>
          </a:stretch>
        </p:blipFill>
        <p:spPr>
          <a:xfrm>
            <a:off x="0" y="241183"/>
            <a:ext cx="12192000" cy="6375633"/>
          </a:xfrm>
          <a:prstGeom prst="rect">
            <a:avLst/>
          </a:prstGeom>
          <a:ln>
            <a:solidFill>
              <a:schemeClr val="accent6">
                <a:lumMod val="60000"/>
                <a:lumOff val="40000"/>
              </a:schemeClr>
            </a:solidFill>
          </a:ln>
        </p:spPr>
      </p:pic>
      <p:sp>
        <p:nvSpPr>
          <p:cNvPr id="6" name="Ellipse 5">
            <a:extLst>
              <a:ext uri="{FF2B5EF4-FFF2-40B4-BE49-F238E27FC236}">
                <a16:creationId xmlns:a16="http://schemas.microsoft.com/office/drawing/2014/main" id="{F34488E8-8BC6-B516-DDA0-7750FED68979}"/>
              </a:ext>
            </a:extLst>
          </p:cNvPr>
          <p:cNvSpPr/>
          <p:nvPr/>
        </p:nvSpPr>
        <p:spPr>
          <a:xfrm>
            <a:off x="1524000" y="3367025"/>
            <a:ext cx="2084832" cy="377952"/>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784633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AB25D79-E1FA-5122-4CA6-E4BA8193800A}"/>
              </a:ext>
            </a:extLst>
          </p:cNvPr>
          <p:cNvPicPr>
            <a:picLocks noChangeAspect="1"/>
          </p:cNvPicPr>
          <p:nvPr/>
        </p:nvPicPr>
        <p:blipFill>
          <a:blip r:embed="rId3"/>
          <a:srcRect t="1127"/>
          <a:stretch/>
        </p:blipFill>
        <p:spPr>
          <a:xfrm>
            <a:off x="2479109" y="108857"/>
            <a:ext cx="6961820" cy="6683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8550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5EAA1F-A2EC-B1C2-2F6D-CBCC3BBEEE45}"/>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382F9EA1-39FA-4475-A644-643E65C80D16}"/>
              </a:ext>
            </a:extLst>
          </p:cNvPr>
          <p:cNvSpPr>
            <a:spLocks noGrp="1"/>
          </p:cNvSpPr>
          <p:nvPr>
            <p:ph type="subTitle" idx="1"/>
          </p:nvPr>
        </p:nvSpPr>
        <p:spPr/>
        <p:txBody>
          <a:bodyPr/>
          <a:lstStyle/>
          <a:p>
            <a:endParaRPr lang="da-DK"/>
          </a:p>
        </p:txBody>
      </p:sp>
      <p:pic>
        <p:nvPicPr>
          <p:cNvPr id="5" name="Billede 4">
            <a:extLst>
              <a:ext uri="{FF2B5EF4-FFF2-40B4-BE49-F238E27FC236}">
                <a16:creationId xmlns:a16="http://schemas.microsoft.com/office/drawing/2014/main" id="{77786C30-F00C-92B1-89D9-196773A69E17}"/>
              </a:ext>
            </a:extLst>
          </p:cNvPr>
          <p:cNvPicPr>
            <a:picLocks noChangeAspect="1"/>
          </p:cNvPicPr>
          <p:nvPr/>
        </p:nvPicPr>
        <p:blipFill>
          <a:blip r:embed="rId3"/>
          <a:stretch>
            <a:fillRect/>
          </a:stretch>
        </p:blipFill>
        <p:spPr>
          <a:xfrm>
            <a:off x="1375748" y="90415"/>
            <a:ext cx="10145691" cy="6767585"/>
          </a:xfrm>
          <a:prstGeom prst="rect">
            <a:avLst/>
          </a:prstGeom>
          <a:ln>
            <a:noFill/>
          </a:ln>
        </p:spPr>
      </p:pic>
      <p:sp>
        <p:nvSpPr>
          <p:cNvPr id="6" name="Ellipse 5">
            <a:extLst>
              <a:ext uri="{FF2B5EF4-FFF2-40B4-BE49-F238E27FC236}">
                <a16:creationId xmlns:a16="http://schemas.microsoft.com/office/drawing/2014/main" id="{D80645A7-6620-7D31-3524-EBCB6D120DDF}"/>
              </a:ext>
            </a:extLst>
          </p:cNvPr>
          <p:cNvSpPr/>
          <p:nvPr/>
        </p:nvSpPr>
        <p:spPr>
          <a:xfrm>
            <a:off x="2206752" y="4418965"/>
            <a:ext cx="7107936" cy="426720"/>
          </a:xfrm>
          <a:prstGeom prst="ellipse">
            <a:avLst/>
          </a:prstGeom>
          <a:no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03593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75E3AF2-C5AE-5EE2-6901-A5C345241C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075E3AF2-C5AE-5EE2-6901-A5C345241C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64D931D7-79F8-4B21-93DC-F474931C8CC7}"/>
              </a:ext>
            </a:extLst>
          </p:cNvPr>
          <p:cNvSpPr>
            <a:spLocks noGrp="1"/>
          </p:cNvSpPr>
          <p:nvPr>
            <p:ph type="title"/>
          </p:nvPr>
        </p:nvSpPr>
        <p:spPr>
          <a:xfrm>
            <a:off x="831850" y="668590"/>
            <a:ext cx="5845787" cy="2531024"/>
          </a:xfrm>
        </p:spPr>
        <p:txBody>
          <a:bodyPr vert="horz">
            <a:normAutofit/>
          </a:bodyPr>
          <a:lstStyle/>
          <a:p>
            <a:r>
              <a:rPr lang="da-DK" sz="4800" dirty="0"/>
              <a:t>LFS &amp; TJM Forsikring</a:t>
            </a:r>
          </a:p>
        </p:txBody>
      </p:sp>
      <p:sp>
        <p:nvSpPr>
          <p:cNvPr id="4" name="Pladsholder til tekst 3">
            <a:extLst>
              <a:ext uri="{FF2B5EF4-FFF2-40B4-BE49-F238E27FC236}">
                <a16:creationId xmlns:a16="http://schemas.microsoft.com/office/drawing/2014/main" id="{55DB88CB-4773-40BD-A813-903EC7643FF6}"/>
              </a:ext>
            </a:extLst>
          </p:cNvPr>
          <p:cNvSpPr>
            <a:spLocks noGrp="1"/>
          </p:cNvSpPr>
          <p:nvPr>
            <p:ph type="body" idx="1"/>
          </p:nvPr>
        </p:nvSpPr>
        <p:spPr>
          <a:xfrm>
            <a:off x="831850" y="3199614"/>
            <a:ext cx="5071009" cy="1500187"/>
          </a:xfrm>
        </p:spPr>
        <p:txBody>
          <a:bodyPr/>
          <a:lstStyle/>
          <a:p>
            <a:r>
              <a:rPr lang="da-DK" dirty="0">
                <a:latin typeface="+mj-lt"/>
              </a:rPr>
              <a:t>Fordi sammenhold betaler sig </a:t>
            </a:r>
          </a:p>
        </p:txBody>
      </p:sp>
      <p:pic>
        <p:nvPicPr>
          <p:cNvPr id="7" name="Pladsholder til billede 7" descr="Et hvidt Jigsaw puslespil med røde brikker">
            <a:extLst>
              <a:ext uri="{FF2B5EF4-FFF2-40B4-BE49-F238E27FC236}">
                <a16:creationId xmlns:a16="http://schemas.microsoft.com/office/drawing/2014/main" id="{64BACD68-DC62-F250-F984-0AC0D090F5E3}"/>
              </a:ext>
            </a:extLst>
          </p:cNvPr>
          <p:cNvPicPr>
            <a:picLocks noChangeAspect="1"/>
          </p:cNvPicPr>
          <p:nvPr/>
        </p:nvPicPr>
        <p:blipFill>
          <a:blip r:embed="rId5">
            <a:extLst>
              <a:ext uri="{28A0092B-C50C-407E-A947-70E740481C1C}">
                <a14:useLocalDpi xmlns:a14="http://schemas.microsoft.com/office/drawing/2010/main" val="0"/>
              </a:ext>
            </a:extLst>
          </a:blip>
          <a:srcRect l="7607" r="7607"/>
          <a:stretch>
            <a:fillRect/>
          </a:stretch>
        </p:blipFill>
        <p:spPr>
          <a:xfrm>
            <a:off x="4601570" y="0"/>
            <a:ext cx="7590430" cy="6047237"/>
          </a:xfrm>
          <a:custGeom>
            <a:avLst/>
            <a:gdLst>
              <a:gd name="connsiteX0" fmla="*/ 3563299 w 7590430"/>
              <a:gd name="connsiteY0" fmla="*/ 0 h 6047237"/>
              <a:gd name="connsiteX1" fmla="*/ 7590430 w 7590430"/>
              <a:gd name="connsiteY1" fmla="*/ 0 h 6047237"/>
              <a:gd name="connsiteX2" fmla="*/ 7590430 w 7590430"/>
              <a:gd name="connsiteY2" fmla="*/ 6047237 h 6047237"/>
              <a:gd name="connsiteX3" fmla="*/ 0 w 7590430"/>
              <a:gd name="connsiteY3" fmla="*/ 6047237 h 6047237"/>
              <a:gd name="connsiteX4" fmla="*/ 154974 w 7590430"/>
              <a:gd name="connsiteY4" fmla="*/ 5938053 h 6047237"/>
              <a:gd name="connsiteX5" fmla="*/ 3348953 w 7590430"/>
              <a:gd name="connsiteY5" fmla="*/ 813907 h 604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0430" h="6047237">
                <a:moveTo>
                  <a:pt x="3563299" y="0"/>
                </a:moveTo>
                <a:lnTo>
                  <a:pt x="7590430" y="0"/>
                </a:lnTo>
                <a:lnTo>
                  <a:pt x="7590430" y="6047237"/>
                </a:lnTo>
                <a:lnTo>
                  <a:pt x="0" y="6047237"/>
                </a:lnTo>
                <a:lnTo>
                  <a:pt x="154974" y="5938053"/>
                </a:lnTo>
                <a:cubicBezTo>
                  <a:pt x="1466016" y="4967520"/>
                  <a:pt x="2582003" y="3153687"/>
                  <a:pt x="3348953" y="813907"/>
                </a:cubicBezTo>
                <a:close/>
              </a:path>
            </a:pathLst>
          </a:custGeom>
        </p:spPr>
      </p:pic>
      <p:pic>
        <p:nvPicPr>
          <p:cNvPr id="9" name="Billede 8" descr="Et billede, der indeholder tekst, logo, Font/skrifttype, symbol&#10;&#10;Indhold genereret af kunstig intelligens kan være forkert.">
            <a:extLst>
              <a:ext uri="{FF2B5EF4-FFF2-40B4-BE49-F238E27FC236}">
                <a16:creationId xmlns:a16="http://schemas.microsoft.com/office/drawing/2014/main" id="{46C3B84F-E57A-DEBC-0F28-1CF38AAD89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2332281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FA765-003C-F574-22CE-223F64DA2F9C}"/>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7723C45C-542E-6B38-F5CD-A7F24D8AA80A}"/>
              </a:ext>
            </a:extLst>
          </p:cNvPr>
          <p:cNvSpPr>
            <a:spLocks noGrp="1"/>
          </p:cNvSpPr>
          <p:nvPr>
            <p:ph type="subTitle" idx="1"/>
          </p:nvPr>
        </p:nvSpPr>
        <p:spPr/>
        <p:txBody>
          <a:bodyPr/>
          <a:lstStyle/>
          <a:p>
            <a:endParaRPr lang="da-DK"/>
          </a:p>
        </p:txBody>
      </p:sp>
      <p:pic>
        <p:nvPicPr>
          <p:cNvPr id="5" name="Billede 4">
            <a:extLst>
              <a:ext uri="{FF2B5EF4-FFF2-40B4-BE49-F238E27FC236}">
                <a16:creationId xmlns:a16="http://schemas.microsoft.com/office/drawing/2014/main" id="{1D2BFF9B-8702-DD70-8119-E7C9638BA440}"/>
              </a:ext>
            </a:extLst>
          </p:cNvPr>
          <p:cNvPicPr>
            <a:picLocks noChangeAspect="1"/>
          </p:cNvPicPr>
          <p:nvPr/>
        </p:nvPicPr>
        <p:blipFill>
          <a:blip r:embed="rId3"/>
          <a:stretch>
            <a:fillRect/>
          </a:stretch>
        </p:blipFill>
        <p:spPr>
          <a:xfrm>
            <a:off x="0" y="288375"/>
            <a:ext cx="12192000" cy="6281249"/>
          </a:xfrm>
          <a:prstGeom prst="rect">
            <a:avLst/>
          </a:prstGeom>
          <a:ln>
            <a:solidFill>
              <a:srgbClr val="C00000"/>
            </a:solidFill>
          </a:ln>
        </p:spPr>
      </p:pic>
      <p:sp>
        <p:nvSpPr>
          <p:cNvPr id="6" name="Ellipse 5">
            <a:extLst>
              <a:ext uri="{FF2B5EF4-FFF2-40B4-BE49-F238E27FC236}">
                <a16:creationId xmlns:a16="http://schemas.microsoft.com/office/drawing/2014/main" id="{3F7BC44D-0038-9146-85F6-773B662F5060}"/>
              </a:ext>
            </a:extLst>
          </p:cNvPr>
          <p:cNvSpPr/>
          <p:nvPr/>
        </p:nvSpPr>
        <p:spPr>
          <a:xfrm>
            <a:off x="1365504" y="3318257"/>
            <a:ext cx="2084832" cy="3779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a:extLst>
              <a:ext uri="{FF2B5EF4-FFF2-40B4-BE49-F238E27FC236}">
                <a16:creationId xmlns:a16="http://schemas.microsoft.com/office/drawing/2014/main" id="{A310F7CC-9089-7A25-8950-0A31A3392548}"/>
              </a:ext>
            </a:extLst>
          </p:cNvPr>
          <p:cNvSpPr/>
          <p:nvPr/>
        </p:nvSpPr>
        <p:spPr>
          <a:xfrm>
            <a:off x="97536" y="4291584"/>
            <a:ext cx="4157472" cy="58521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2015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5ABB5-37A9-A8AF-D0C1-CDE540A2CE07}"/>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716653E5-BF4F-530A-B00C-AEA110F6AFD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AF99ACF9-477D-905A-2955-93ECCA6D2A61}"/>
              </a:ext>
            </a:extLst>
          </p:cNvPr>
          <p:cNvSpPr txBox="1">
            <a:spLocks/>
          </p:cNvSpPr>
          <p:nvPr/>
        </p:nvSpPr>
        <p:spPr>
          <a:xfrm>
            <a:off x="834389" y="146304"/>
            <a:ext cx="7096703" cy="1197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rPr>
              <a:t>Dagsorden</a:t>
            </a:r>
          </a:p>
        </p:txBody>
      </p:sp>
      <p:sp>
        <p:nvSpPr>
          <p:cNvPr id="14" name="Pladsholder til indhold 2">
            <a:extLst>
              <a:ext uri="{FF2B5EF4-FFF2-40B4-BE49-F238E27FC236}">
                <a16:creationId xmlns:a16="http://schemas.microsoft.com/office/drawing/2014/main" id="{C8DF64AC-8D63-B1A9-00F7-19EB2E085F20}"/>
              </a:ext>
            </a:extLst>
          </p:cNvPr>
          <p:cNvSpPr txBox="1">
            <a:spLocks/>
          </p:cNvSpPr>
          <p:nvPr/>
        </p:nvSpPr>
        <p:spPr>
          <a:xfrm>
            <a:off x="704089" y="1197864"/>
            <a:ext cx="8961120" cy="503834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pPr>
            <a:r>
              <a:rPr lang="da-DK" sz="2400" dirty="0">
                <a:ea typeface="Times New Roman" panose="02020603050405020304" pitchFamily="18" charset="0"/>
                <a:cs typeface="Times New Roman" panose="02020603050405020304" pitchFamily="18" charset="0"/>
              </a:rPr>
              <a:t>Kl. 09.00- 09.05	Velkommen Velkomst og tjek ind</a:t>
            </a:r>
          </a:p>
          <a:p>
            <a:pPr>
              <a:lnSpc>
                <a:spcPct val="115000"/>
              </a:lnSpc>
            </a:pPr>
            <a:r>
              <a:rPr lang="da-DK" sz="2400" dirty="0">
                <a:effectLst/>
                <a:ea typeface="Times New Roman" panose="02020603050405020304" pitchFamily="18" charset="0"/>
                <a:cs typeface="Times New Roman" panose="02020603050405020304" pitchFamily="18" charset="0"/>
              </a:rPr>
              <a:t>Kl.09.05 – 9.30	TJM-forsikring</a:t>
            </a:r>
          </a:p>
          <a:p>
            <a:pPr>
              <a:lnSpc>
                <a:spcPct val="115000"/>
              </a:lnSpc>
            </a:pPr>
            <a:r>
              <a:rPr lang="da-DK" sz="2400" dirty="0">
                <a:effectLst/>
                <a:ea typeface="Times New Roman" panose="02020603050405020304" pitchFamily="18" charset="0"/>
                <a:cs typeface="Times New Roman" panose="02020603050405020304" pitchFamily="18" charset="0"/>
              </a:rPr>
              <a:t>Kl.09.30 – 10.30	løntjek og ansættelser</a:t>
            </a:r>
          </a:p>
          <a:p>
            <a:pPr>
              <a:lnSpc>
                <a:spcPct val="115000"/>
              </a:lnSpc>
            </a:pPr>
            <a:r>
              <a:rPr lang="da-DK" sz="2400" dirty="0">
                <a:effectLst/>
                <a:ea typeface="Times New Roman" panose="02020603050405020304" pitchFamily="18" charset="0"/>
                <a:cs typeface="Times New Roman" panose="02020603050405020304" pitchFamily="18" charset="0"/>
              </a:rPr>
              <a:t>Kl.10.30 – 10.45	Pause</a:t>
            </a:r>
          </a:p>
          <a:p>
            <a:pPr>
              <a:lnSpc>
                <a:spcPct val="115000"/>
              </a:lnSpc>
            </a:pPr>
            <a:r>
              <a:rPr lang="da-DK" sz="2400" dirty="0">
                <a:effectLst/>
                <a:ea typeface="Times New Roman" panose="02020603050405020304" pitchFamily="18" charset="0"/>
                <a:cs typeface="Times New Roman" panose="02020603050405020304" pitchFamily="18" charset="0"/>
              </a:rPr>
              <a:t>Kl.10.45 – 11.30	</a:t>
            </a:r>
            <a:r>
              <a:rPr lang="da-DK" sz="2400" dirty="0">
                <a:effectLst/>
                <a:latin typeface="Aptos" panose="020B0004020202020204" pitchFamily="34" charset="0"/>
                <a:ea typeface="Aptos" panose="020B0004020202020204" pitchFamily="34" charset="0"/>
                <a:cs typeface="Aptos" panose="020B0004020202020204" pitchFamily="34" charset="0"/>
              </a:rPr>
              <a:t>Hvordan godkender </a:t>
            </a:r>
            <a:r>
              <a:rPr lang="da-DK" sz="2400" dirty="0">
                <a:latin typeface="Aptos" panose="020B0004020202020204" pitchFamily="34" charset="0"/>
                <a:ea typeface="Aptos" panose="020B0004020202020204" pitchFamily="34" charset="0"/>
                <a:cs typeface="Aptos" panose="020B0004020202020204" pitchFamily="34" charset="0"/>
              </a:rPr>
              <a:t>I</a:t>
            </a:r>
            <a:r>
              <a:rPr lang="da-DK" sz="2400" dirty="0">
                <a:effectLst/>
                <a:latin typeface="Aptos" panose="020B0004020202020204" pitchFamily="34" charset="0"/>
                <a:ea typeface="Aptos" panose="020B0004020202020204" pitchFamily="34" charset="0"/>
                <a:cs typeface="Aptos" panose="020B0004020202020204" pitchFamily="34" charset="0"/>
              </a:rPr>
              <a:t> lønindplacering?</a:t>
            </a:r>
          </a:p>
          <a:p>
            <a:pPr>
              <a:lnSpc>
                <a:spcPct val="115000"/>
              </a:lnSpc>
            </a:pPr>
            <a:r>
              <a:rPr lang="da-DK" sz="2400" b="1"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rPr>
              <a:t> </a:t>
            </a:r>
            <a:r>
              <a:rPr lang="da-DK" sz="2400"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Kl.11.30 – 12.00 	Meddelelser og afslutning på dagen</a:t>
            </a:r>
          </a:p>
          <a:p>
            <a:pPr marL="0" indent="0">
              <a:buNone/>
            </a:pP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5D118C02-DADB-C1B2-CA5B-6A7CEFE8C187}"/>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spTree>
    <p:extLst>
      <p:ext uri="{BB962C8B-B14F-4D97-AF65-F5344CB8AC3E}">
        <p14:creationId xmlns:p14="http://schemas.microsoft.com/office/powerpoint/2010/main" val="2995464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200A0-C121-4185-04B0-9FC95E53FD2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782085-B5D5-8B5E-E3C1-1EEF10DC5AD3}"/>
              </a:ext>
            </a:extLst>
          </p:cNvPr>
          <p:cNvSpPr>
            <a:spLocks noGrp="1"/>
          </p:cNvSpPr>
          <p:nvPr>
            <p:ph type="title"/>
          </p:nvPr>
        </p:nvSpPr>
        <p:spPr>
          <a:xfrm>
            <a:off x="528638" y="365125"/>
            <a:ext cx="10825162" cy="1325563"/>
          </a:xfrm>
        </p:spPr>
        <p:txBody>
          <a:bodyPr/>
          <a:lstStyle/>
          <a:p>
            <a:r>
              <a:rPr lang="da-DK" b="1" dirty="0">
                <a:effectLst>
                  <a:outerShdw blurRad="38100" dist="38100" dir="2700000" algn="tl">
                    <a:srgbClr val="000000">
                      <a:alpha val="43137"/>
                    </a:srgbClr>
                  </a:outerShdw>
                </a:effectLst>
              </a:rPr>
              <a:t>Fastholdelses- og rekrutteringsaftalen 2025</a:t>
            </a:r>
          </a:p>
        </p:txBody>
      </p:sp>
      <p:sp>
        <p:nvSpPr>
          <p:cNvPr id="3" name="Pladsholder til indhold 2">
            <a:extLst>
              <a:ext uri="{FF2B5EF4-FFF2-40B4-BE49-F238E27FC236}">
                <a16:creationId xmlns:a16="http://schemas.microsoft.com/office/drawing/2014/main" id="{04F14F11-06F9-2393-715B-360FD902A482}"/>
              </a:ext>
            </a:extLst>
          </p:cNvPr>
          <p:cNvSpPr>
            <a:spLocks noGrp="1"/>
          </p:cNvSpPr>
          <p:nvPr>
            <p:ph idx="1"/>
          </p:nvPr>
        </p:nvSpPr>
        <p:spPr/>
        <p:txBody>
          <a:bodyPr>
            <a:noAutofit/>
          </a:bodyPr>
          <a:lstStyle/>
          <a:p>
            <a:pPr marL="0" indent="0" algn="l">
              <a:buNone/>
            </a:pPr>
            <a:r>
              <a:rPr lang="da-DK" sz="2500" b="1" i="0" u="none" strike="noStrike" baseline="0" dirty="0">
                <a:latin typeface="KBHTekst"/>
                <a:cs typeface="Arial" panose="020B0604020202020204" pitchFamily="34" charset="0"/>
              </a:rPr>
              <a:t>§ 2. Bonus til nyuddannede pædagoger</a:t>
            </a:r>
          </a:p>
          <a:p>
            <a:pPr marL="0" indent="0" algn="l">
              <a:buNone/>
            </a:pPr>
            <a:r>
              <a:rPr lang="da-DK" sz="2500" b="0" i="0" u="none" strike="noStrike" baseline="0" dirty="0">
                <a:latin typeface="KBHTekst"/>
                <a:cs typeface="Arial" panose="020B0604020202020204" pitchFamily="34" charset="0"/>
              </a:rPr>
              <a:t>Stk. 3. Der ydes et engangstillæg på kr. 15.002 i med lønnen for december 2025 til nyuddannede pædagoger som tiltræder i perioden 1-1-25 til 31-3-2025 i en klynge, en selvejende institution eller på en folkeskole m.v. indenfor Københavns kommune, eller kombination af disse.</a:t>
            </a:r>
          </a:p>
          <a:p>
            <a:pPr marL="0" indent="0" algn="l">
              <a:buNone/>
            </a:pPr>
            <a:endParaRPr lang="da-DK" sz="2500" b="0" i="0" u="none" strike="noStrike" baseline="0" dirty="0">
              <a:latin typeface="KBHTekst"/>
              <a:cs typeface="Arial" panose="020B0604020202020204" pitchFamily="34" charset="0"/>
            </a:endParaRPr>
          </a:p>
          <a:p>
            <a:pPr marL="0" indent="0" algn="l">
              <a:buNone/>
            </a:pPr>
            <a:r>
              <a:rPr lang="da-DK" sz="2500" b="1" i="0" u="none" strike="noStrike" baseline="0" dirty="0">
                <a:latin typeface="KBHTekst"/>
                <a:cs typeface="Arial" panose="020B0604020202020204" pitchFamily="34" charset="0"/>
              </a:rPr>
              <a:t>§ 3. Tillæg for kontinuitet i ansættelsen i BUF. </a:t>
            </a:r>
            <a:r>
              <a:rPr lang="da-DK" sz="2500" b="0" i="0" u="none" strike="noStrike" baseline="0" dirty="0">
                <a:latin typeface="KBHTekst"/>
                <a:cs typeface="Arial" panose="020B0604020202020204" pitchFamily="34" charset="0"/>
              </a:rPr>
              <a:t>Stk. 1 Der ydes et nyt engangstillæg på kr. 15.004 til pædagoger som har minimum4 års uafbrudt pædagogansættelse hos samme arbejdsgiver indenfor Københavns kommune.</a:t>
            </a:r>
          </a:p>
        </p:txBody>
      </p:sp>
      <p:pic>
        <p:nvPicPr>
          <p:cNvPr id="4" name="Billede 3">
            <a:extLst>
              <a:ext uri="{FF2B5EF4-FFF2-40B4-BE49-F238E27FC236}">
                <a16:creationId xmlns:a16="http://schemas.microsoft.com/office/drawing/2014/main" id="{E170A3BD-A488-3516-5ED5-27CD8EB85431}"/>
              </a:ext>
            </a:extLst>
          </p:cNvPr>
          <p:cNvPicPr>
            <a:picLocks noChangeAspect="1"/>
          </p:cNvPicPr>
          <p:nvPr/>
        </p:nvPicPr>
        <p:blipFill>
          <a:blip r:embed="rId3"/>
          <a:stretch>
            <a:fillRect/>
          </a:stretch>
        </p:blipFill>
        <p:spPr>
          <a:xfrm>
            <a:off x="11143488" y="230189"/>
            <a:ext cx="890658" cy="890658"/>
          </a:xfrm>
          <a:prstGeom prst="rect">
            <a:avLst/>
          </a:prstGeom>
        </p:spPr>
      </p:pic>
    </p:spTree>
    <p:extLst>
      <p:ext uri="{BB962C8B-B14F-4D97-AF65-F5344CB8AC3E}">
        <p14:creationId xmlns:p14="http://schemas.microsoft.com/office/powerpoint/2010/main" val="1059432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rsonligt løntjek - lad FOA tjekke din lønseddel | FOA">
            <a:extLst>
              <a:ext uri="{FF2B5EF4-FFF2-40B4-BE49-F238E27FC236}">
                <a16:creationId xmlns:a16="http://schemas.microsoft.com/office/drawing/2014/main" id="{C1E1B9A1-82A1-0DD1-865D-1ACAE71FB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0062" y="4440237"/>
            <a:ext cx="4495800" cy="2524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5D2AD38-444E-5E61-3ABE-5BDBF8F06F00}"/>
              </a:ext>
            </a:extLst>
          </p:cNvPr>
          <p:cNvSpPr>
            <a:spLocks noGrp="1"/>
          </p:cNvSpPr>
          <p:nvPr>
            <p:ph type="title"/>
          </p:nvPr>
        </p:nvSpPr>
        <p:spPr/>
        <p:txBody>
          <a:bodyPr/>
          <a:lstStyle/>
          <a:p>
            <a:r>
              <a:rPr lang="da-DK" b="1" dirty="0">
                <a:effectLst>
                  <a:outerShdw blurRad="38100" dist="38100" dir="2700000" algn="tl">
                    <a:srgbClr val="000000">
                      <a:alpha val="43137"/>
                    </a:srgbClr>
                  </a:outerShdw>
                </a:effectLst>
              </a:rPr>
              <a:t>Løntjek-kampagne i uge 19 og 20 </a:t>
            </a:r>
          </a:p>
        </p:txBody>
      </p:sp>
      <p:sp>
        <p:nvSpPr>
          <p:cNvPr id="3" name="Pladsholder til indhold 2">
            <a:extLst>
              <a:ext uri="{FF2B5EF4-FFF2-40B4-BE49-F238E27FC236}">
                <a16:creationId xmlns:a16="http://schemas.microsoft.com/office/drawing/2014/main" id="{DEFBBF9E-0D5E-7E2F-24BC-96F903FC88A8}"/>
              </a:ext>
            </a:extLst>
          </p:cNvPr>
          <p:cNvSpPr>
            <a:spLocks noGrp="1"/>
          </p:cNvSpPr>
          <p:nvPr>
            <p:ph idx="1"/>
          </p:nvPr>
        </p:nvSpPr>
        <p:spPr/>
        <p:txBody>
          <a:bodyPr>
            <a:normAutofit/>
          </a:bodyPr>
          <a:lstStyle/>
          <a:p>
            <a:r>
              <a:rPr lang="da-DK" sz="2500" dirty="0">
                <a:effectLst/>
                <a:latin typeface="Aptos" panose="020B0004020202020204" pitchFamily="34" charset="0"/>
                <a:ea typeface="Calibri" panose="020F0502020204030204" pitchFamily="34" charset="0"/>
                <a:cs typeface="Aptos" panose="020B0004020202020204" pitchFamily="34" charset="0"/>
              </a:rPr>
              <a:t>FOA og FH afvikler Løntjek-kampagne i uge 19 og 20. </a:t>
            </a:r>
          </a:p>
          <a:p>
            <a:r>
              <a:rPr lang="da-DK" sz="2500" dirty="0">
                <a:effectLst/>
                <a:latin typeface="Aptos" panose="020B0004020202020204" pitchFamily="34" charset="0"/>
                <a:ea typeface="Calibri" panose="020F0502020204030204" pitchFamily="34" charset="0"/>
                <a:cs typeface="Aptos" panose="020B0004020202020204" pitchFamily="34" charset="0"/>
              </a:rPr>
              <a:t>En organisering- og synlighedskampagne med fokus på, at kollegerne på arbejdspladserne skal forstå deres løn herunder seneste lønseddel og om de er sikret lønstigningen pr. 1. april. </a:t>
            </a:r>
          </a:p>
          <a:p>
            <a:r>
              <a:rPr lang="da-DK" sz="2500" dirty="0">
                <a:effectLst/>
                <a:latin typeface="Aptos" panose="020B0004020202020204" pitchFamily="34" charset="0"/>
                <a:ea typeface="Calibri" panose="020F0502020204030204" pitchFamily="34" charset="0"/>
                <a:cs typeface="Aptos" panose="020B0004020202020204" pitchFamily="34" charset="0"/>
              </a:rPr>
              <a:t>FOA forhandler overenskomsten og laver de gode aftaler. </a:t>
            </a:r>
          </a:p>
          <a:p>
            <a:r>
              <a:rPr lang="da-DK" sz="2500" dirty="0">
                <a:effectLst/>
                <a:latin typeface="Aptos" panose="020B0004020202020204" pitchFamily="34" charset="0"/>
                <a:ea typeface="Calibri" panose="020F0502020204030204" pitchFamily="34" charset="0"/>
                <a:cs typeface="Aptos" panose="020B0004020202020204" pitchFamily="34" charset="0"/>
              </a:rPr>
              <a:t>Vi håber, at I vil være en del af kampagnen, så vi kan få endnu flere TR til at være synlige på arbejdspladsen og sikre at endnu flere medlemmer i vores fællesskab.</a:t>
            </a:r>
          </a:p>
        </p:txBody>
      </p:sp>
      <p:pic>
        <p:nvPicPr>
          <p:cNvPr id="4" name="Billede 3">
            <a:extLst>
              <a:ext uri="{FF2B5EF4-FFF2-40B4-BE49-F238E27FC236}">
                <a16:creationId xmlns:a16="http://schemas.microsoft.com/office/drawing/2014/main" id="{A7735CAB-6940-FED0-ABB7-6C06DDF47DC3}"/>
              </a:ext>
            </a:extLst>
          </p:cNvPr>
          <p:cNvPicPr>
            <a:picLocks noChangeAspect="1"/>
          </p:cNvPicPr>
          <p:nvPr/>
        </p:nvPicPr>
        <p:blipFill>
          <a:blip r:embed="rId4"/>
          <a:stretch>
            <a:fillRect/>
          </a:stretch>
        </p:blipFill>
        <p:spPr>
          <a:xfrm>
            <a:off x="10220057" y="230188"/>
            <a:ext cx="1359526" cy="1359526"/>
          </a:xfrm>
          <a:prstGeom prst="rect">
            <a:avLst/>
          </a:prstGeom>
        </p:spPr>
      </p:pic>
    </p:spTree>
    <p:extLst>
      <p:ext uri="{BB962C8B-B14F-4D97-AF65-F5344CB8AC3E}">
        <p14:creationId xmlns:p14="http://schemas.microsoft.com/office/powerpoint/2010/main" val="2623936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F95CF4D-A22F-4AD2-76C9-DB1CC1718E9E}"/>
              </a:ext>
            </a:extLst>
          </p:cNvPr>
          <p:cNvSpPr>
            <a:spLocks noGrp="1"/>
          </p:cNvSpPr>
          <p:nvPr>
            <p:ph type="title"/>
          </p:nvPr>
        </p:nvSpPr>
        <p:spPr/>
        <p:txBody>
          <a:bodyPr/>
          <a:lstStyle/>
          <a:p>
            <a:r>
              <a:rPr lang="da-DK" dirty="0"/>
              <a:t>Webinar: Sådan melder du dine kollegaer ind</a:t>
            </a:r>
          </a:p>
        </p:txBody>
      </p:sp>
      <p:sp>
        <p:nvSpPr>
          <p:cNvPr id="5" name="Pladsholder til indhold 4">
            <a:extLst>
              <a:ext uri="{FF2B5EF4-FFF2-40B4-BE49-F238E27FC236}">
                <a16:creationId xmlns:a16="http://schemas.microsoft.com/office/drawing/2014/main" id="{9C027630-682F-93E9-E436-50D2451452F5}"/>
              </a:ext>
            </a:extLst>
          </p:cNvPr>
          <p:cNvSpPr>
            <a:spLocks noGrp="1"/>
          </p:cNvSpPr>
          <p:nvPr>
            <p:ph idx="1"/>
          </p:nvPr>
        </p:nvSpPr>
        <p:spPr/>
        <p:txBody>
          <a:bodyPr>
            <a:normAutofit/>
          </a:bodyPr>
          <a:lstStyle/>
          <a:p>
            <a:pPr algn="l"/>
            <a:r>
              <a:rPr lang="da-DK" b="0" i="0" u="none" strike="noStrike" dirty="0">
                <a:solidFill>
                  <a:srgbClr val="000000"/>
                </a:solidFill>
                <a:effectLst/>
                <a:latin typeface="SourceSans3"/>
                <a:hlinkClick r:id="rId3"/>
              </a:rPr>
              <a:t>Torsdag d. 27. marts kl. 16-17</a:t>
            </a:r>
            <a:endParaRPr lang="da-DK" b="0" i="0" dirty="0">
              <a:solidFill>
                <a:srgbClr val="000000"/>
              </a:solidFill>
              <a:effectLst/>
              <a:latin typeface="SourceSans3"/>
            </a:endParaRPr>
          </a:p>
          <a:p>
            <a:pPr algn="l"/>
            <a:r>
              <a:rPr lang="da-DK" b="0" i="0" u="none" strike="noStrike" dirty="0">
                <a:solidFill>
                  <a:srgbClr val="000000"/>
                </a:solidFill>
                <a:effectLst/>
                <a:latin typeface="SourceSans3"/>
                <a:hlinkClick r:id="rId4"/>
              </a:rPr>
              <a:t>Onsdag d. 23. april kl. 9-10</a:t>
            </a:r>
            <a:endParaRPr lang="da-DK" b="0" i="0" dirty="0">
              <a:solidFill>
                <a:srgbClr val="000000"/>
              </a:solidFill>
              <a:effectLst/>
              <a:latin typeface="SourceSans3"/>
            </a:endParaRPr>
          </a:p>
          <a:p>
            <a:pPr algn="l"/>
            <a:r>
              <a:rPr lang="da-DK" b="0" i="0" u="none" strike="noStrike" dirty="0">
                <a:solidFill>
                  <a:srgbClr val="000000"/>
                </a:solidFill>
                <a:effectLst/>
                <a:latin typeface="SourceSans3"/>
                <a:hlinkClick r:id="rId5"/>
              </a:rPr>
              <a:t>Mandag d. 19. maj kl. 9-10</a:t>
            </a:r>
            <a:endParaRPr lang="da-DK" b="0" i="0" dirty="0">
              <a:solidFill>
                <a:srgbClr val="000000"/>
              </a:solidFill>
              <a:effectLst/>
              <a:latin typeface="SourceSans3"/>
            </a:endParaRPr>
          </a:p>
          <a:p>
            <a:pPr algn="l"/>
            <a:r>
              <a:rPr lang="da-DK" b="0" i="0" u="none" strike="noStrike" dirty="0">
                <a:solidFill>
                  <a:srgbClr val="000000"/>
                </a:solidFill>
                <a:effectLst/>
                <a:latin typeface="SourceSans3"/>
                <a:hlinkClick r:id="rId6"/>
              </a:rPr>
              <a:t>Torsdag d. 19. juni kl. 10-11</a:t>
            </a:r>
            <a:endParaRPr lang="da-DK" b="0" i="0" u="none" strike="noStrike" dirty="0">
              <a:solidFill>
                <a:srgbClr val="000000"/>
              </a:solidFill>
              <a:effectLst/>
              <a:latin typeface="SourceSans3"/>
            </a:endParaRPr>
          </a:p>
          <a:p>
            <a:pPr algn="l"/>
            <a:endParaRPr lang="da-DK" dirty="0">
              <a:solidFill>
                <a:srgbClr val="000000"/>
              </a:solidFill>
              <a:latin typeface="SourceSans3"/>
            </a:endParaRPr>
          </a:p>
          <a:p>
            <a:pPr algn="l"/>
            <a:r>
              <a:rPr lang="da-DK" b="0" i="0" dirty="0">
                <a:solidFill>
                  <a:srgbClr val="000000"/>
                </a:solidFill>
                <a:effectLst/>
                <a:latin typeface="SourceSans3"/>
              </a:rPr>
              <a:t>Tilmelding på linket herunder: </a:t>
            </a:r>
          </a:p>
          <a:p>
            <a:pPr algn="l"/>
            <a:r>
              <a:rPr lang="da-DK" b="0" i="0" u="none" strike="noStrike" dirty="0">
                <a:solidFill>
                  <a:srgbClr val="000000"/>
                </a:solidFill>
                <a:effectLst/>
                <a:latin typeface="SourceSans3"/>
                <a:hlinkClick r:id="rId7"/>
              </a:rPr>
              <a:t>https://www.foa.dk/raad-regler/tillidsvalgt/arrangementer-tillidsvalgte/webinarer-saadan-melder-du-dine-kolleger-ind-i-foa</a:t>
            </a:r>
            <a:r>
              <a:rPr lang="da-DK" b="0" i="0" u="none" strike="noStrike" dirty="0">
                <a:solidFill>
                  <a:srgbClr val="000000"/>
                </a:solidFill>
                <a:effectLst/>
                <a:latin typeface="SourceSans3"/>
              </a:rPr>
              <a:t> </a:t>
            </a:r>
            <a:endParaRPr lang="da-DK" b="0" i="0" dirty="0">
              <a:solidFill>
                <a:srgbClr val="000000"/>
              </a:solidFill>
              <a:effectLst/>
              <a:latin typeface="SourceSans3"/>
            </a:endParaRPr>
          </a:p>
          <a:p>
            <a:pPr algn="l"/>
            <a:endParaRPr lang="da-DK" b="0" i="0" dirty="0">
              <a:solidFill>
                <a:srgbClr val="000000"/>
              </a:solidFill>
              <a:effectLst/>
              <a:latin typeface="SourceSans3"/>
            </a:endParaRPr>
          </a:p>
          <a:p>
            <a:endParaRPr lang="da-DK" dirty="0"/>
          </a:p>
        </p:txBody>
      </p:sp>
      <p:pic>
        <p:nvPicPr>
          <p:cNvPr id="3074" name="Picture 2" descr="Indmeldelse og udmeldelse - Rødovre HK">
            <a:extLst>
              <a:ext uri="{FF2B5EF4-FFF2-40B4-BE49-F238E27FC236}">
                <a16:creationId xmlns:a16="http://schemas.microsoft.com/office/drawing/2014/main" id="{9BEF87FF-D2FD-5C6A-3DCE-03C9659BF9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7639" y="1576384"/>
            <a:ext cx="3686161" cy="325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201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003ABA-9A9A-F321-8031-C8C8D4C8434C}"/>
              </a:ext>
            </a:extLst>
          </p:cNvPr>
          <p:cNvSpPr>
            <a:spLocks noGrp="1"/>
          </p:cNvSpPr>
          <p:nvPr>
            <p:ph type="title"/>
          </p:nvPr>
        </p:nvSpPr>
        <p:spPr/>
        <p:txBody>
          <a:bodyPr/>
          <a:lstStyle/>
          <a:p>
            <a:r>
              <a:rPr lang="da-DK" dirty="0"/>
              <a:t>løntrin til nyuddannede pædagoger </a:t>
            </a:r>
          </a:p>
        </p:txBody>
      </p:sp>
      <p:sp>
        <p:nvSpPr>
          <p:cNvPr id="3" name="Pladsholder til indhold 2">
            <a:extLst>
              <a:ext uri="{FF2B5EF4-FFF2-40B4-BE49-F238E27FC236}">
                <a16:creationId xmlns:a16="http://schemas.microsoft.com/office/drawing/2014/main" id="{7EA7B436-C92F-C468-B012-965B5F2C2887}"/>
              </a:ext>
            </a:extLst>
          </p:cNvPr>
          <p:cNvSpPr>
            <a:spLocks noGrp="1"/>
          </p:cNvSpPr>
          <p:nvPr>
            <p:ph idx="1"/>
          </p:nvPr>
        </p:nvSpPr>
        <p:spPr/>
        <p:txBody>
          <a:bodyPr/>
          <a:lstStyle/>
          <a:p>
            <a:r>
              <a:rPr lang="da-DK" dirty="0"/>
              <a:t>Hvis I har forhandlet løntrin til medarbejdere, som færdiggør pædagoguddannelsen/meritpædagoguddannelsen/sporskiftepædagoguddannelsen vil Janni gerne have forhandlingsreferat eller den endelige lønaftale</a:t>
            </a:r>
          </a:p>
          <a:p>
            <a:endParaRPr lang="da-DK" dirty="0"/>
          </a:p>
          <a:p>
            <a:r>
              <a:rPr lang="da-DK" dirty="0"/>
              <a:t>Send dem til </a:t>
            </a:r>
            <a:r>
              <a:rPr lang="da-DK" dirty="0">
                <a:hlinkClick r:id="rId3"/>
              </a:rPr>
              <a:t>jape@foa.dk</a:t>
            </a:r>
            <a:r>
              <a:rPr lang="da-DK" dirty="0"/>
              <a:t> </a:t>
            </a:r>
          </a:p>
        </p:txBody>
      </p:sp>
    </p:spTree>
    <p:extLst>
      <p:ext uri="{BB962C8B-B14F-4D97-AF65-F5344CB8AC3E}">
        <p14:creationId xmlns:p14="http://schemas.microsoft.com/office/powerpoint/2010/main" val="42256261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1F634-76BE-3F23-8A73-08634C5EAEC4}"/>
              </a:ext>
            </a:extLst>
          </p:cNvPr>
          <p:cNvSpPr>
            <a:spLocks noGrp="1"/>
          </p:cNvSpPr>
          <p:nvPr>
            <p:ph type="ctrTitle"/>
          </p:nvPr>
        </p:nvSpPr>
        <p:spPr>
          <a:xfrm>
            <a:off x="553792" y="605306"/>
            <a:ext cx="10114208" cy="1914309"/>
          </a:xfrm>
        </p:spPr>
        <p:txBody>
          <a:bodyPr>
            <a:normAutofit/>
          </a:bodyPr>
          <a:lstStyle/>
          <a:p>
            <a:r>
              <a:rPr lang="da-DK" b="1" dirty="0">
                <a:effectLst>
                  <a:outerShdw blurRad="38100" dist="38100" dir="2700000" algn="tl">
                    <a:srgbClr val="000000">
                      <a:alpha val="43137"/>
                    </a:srgbClr>
                  </a:outerShdw>
                </a:effectLst>
              </a:rPr>
              <a:t>LØNÆNDRINGER 1. APRIL</a:t>
            </a:r>
          </a:p>
        </p:txBody>
      </p:sp>
      <p:pic>
        <p:nvPicPr>
          <p:cNvPr id="6" name="Billede 5">
            <a:extLst>
              <a:ext uri="{FF2B5EF4-FFF2-40B4-BE49-F238E27FC236}">
                <a16:creationId xmlns:a16="http://schemas.microsoft.com/office/drawing/2014/main" id="{A5471610-559A-8075-6D6E-59F6A92430E5}"/>
              </a:ext>
            </a:extLst>
          </p:cNvPr>
          <p:cNvPicPr>
            <a:picLocks noChangeAspect="1"/>
          </p:cNvPicPr>
          <p:nvPr/>
        </p:nvPicPr>
        <p:blipFill>
          <a:blip r:embed="rId3"/>
          <a:stretch>
            <a:fillRect/>
          </a:stretch>
        </p:blipFill>
        <p:spPr>
          <a:xfrm>
            <a:off x="3412901" y="2961069"/>
            <a:ext cx="4328911" cy="3291625"/>
          </a:xfrm>
          <a:prstGeom prst="rect">
            <a:avLst/>
          </a:prstGeom>
        </p:spPr>
      </p:pic>
      <p:pic>
        <p:nvPicPr>
          <p:cNvPr id="7" name="Billede 6">
            <a:extLst>
              <a:ext uri="{FF2B5EF4-FFF2-40B4-BE49-F238E27FC236}">
                <a16:creationId xmlns:a16="http://schemas.microsoft.com/office/drawing/2014/main" id="{3B67481D-62CF-E1E7-B78B-9F9CA2119719}"/>
              </a:ext>
            </a:extLst>
          </p:cNvPr>
          <p:cNvPicPr>
            <a:picLocks noChangeAspect="1"/>
          </p:cNvPicPr>
          <p:nvPr/>
        </p:nvPicPr>
        <p:blipFill>
          <a:blip r:embed="rId4"/>
          <a:stretch>
            <a:fillRect/>
          </a:stretch>
        </p:blipFill>
        <p:spPr>
          <a:xfrm>
            <a:off x="9865391" y="166527"/>
            <a:ext cx="1914310" cy="1914310"/>
          </a:xfrm>
          <a:prstGeom prst="rect">
            <a:avLst/>
          </a:prstGeom>
        </p:spPr>
      </p:pic>
    </p:spTree>
    <p:extLst>
      <p:ext uri="{BB962C8B-B14F-4D97-AF65-F5344CB8AC3E}">
        <p14:creationId xmlns:p14="http://schemas.microsoft.com/office/powerpoint/2010/main" val="39017280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1AC277-F343-0158-1E45-BE1693D50B96}"/>
              </a:ext>
            </a:extLst>
          </p:cNvPr>
          <p:cNvSpPr>
            <a:spLocks noGrp="1"/>
          </p:cNvSpPr>
          <p:nvPr>
            <p:ph type="title"/>
          </p:nvPr>
        </p:nvSpPr>
        <p:spPr/>
        <p:txBody>
          <a:bodyPr/>
          <a:lstStyle/>
          <a:p>
            <a:r>
              <a:rPr lang="da-DK" b="1" dirty="0">
                <a:effectLst>
                  <a:outerShdw blurRad="38100" dist="38100" dir="2700000" algn="tl">
                    <a:srgbClr val="000000">
                      <a:alpha val="43137"/>
                    </a:srgbClr>
                  </a:outerShdw>
                </a:effectLst>
              </a:rPr>
              <a:t>Pædagoger </a:t>
            </a:r>
          </a:p>
        </p:txBody>
      </p:sp>
      <p:sp>
        <p:nvSpPr>
          <p:cNvPr id="3" name="Pladsholder til indhold 2">
            <a:extLst>
              <a:ext uri="{FF2B5EF4-FFF2-40B4-BE49-F238E27FC236}">
                <a16:creationId xmlns:a16="http://schemas.microsoft.com/office/drawing/2014/main" id="{6A0057E8-315B-D5EB-18A1-5C52B61F0EEE}"/>
              </a:ext>
            </a:extLst>
          </p:cNvPr>
          <p:cNvSpPr>
            <a:spLocks noGrp="1"/>
          </p:cNvSpPr>
          <p:nvPr>
            <p:ph idx="1"/>
          </p:nvPr>
        </p:nvSpPr>
        <p:spPr/>
        <p:txBody>
          <a:bodyPr>
            <a:noAutofit/>
          </a:bodyPr>
          <a:lstStyle/>
          <a:p>
            <a:pPr marL="0" indent="0">
              <a:buNone/>
            </a:pPr>
            <a:endParaRPr lang="da-DK" sz="2400" dirty="0">
              <a:latin typeface="Aptos" panose="020B0004020202020204" pitchFamily="34" charset="0"/>
              <a:ea typeface="Calibri" panose="020F0502020204030204" pitchFamily="34" charset="0"/>
              <a:cs typeface="Aptos" panose="020B0004020202020204" pitchFamily="34" charset="0"/>
            </a:endParaRPr>
          </a:p>
          <a:p>
            <a:pPr marL="0" indent="0">
              <a:buNone/>
            </a:pPr>
            <a:endParaRPr lang="da-DK" sz="2400" dirty="0">
              <a:latin typeface="Aptos" panose="020B0004020202020204" pitchFamily="34" charset="0"/>
              <a:ea typeface="Calibri" panose="020F0502020204030204" pitchFamily="34" charset="0"/>
              <a:cs typeface="Aptos" panose="020B0004020202020204" pitchFamily="34" charset="0"/>
            </a:endParaRPr>
          </a:p>
          <a:p>
            <a:pPr marL="0" indent="0">
              <a:buNone/>
            </a:pPr>
            <a:r>
              <a:rPr lang="da-DK" sz="2400" b="1" dirty="0">
                <a:effectLst/>
                <a:latin typeface="Aptos" panose="020B0004020202020204" pitchFamily="34" charset="0"/>
                <a:ea typeface="Calibri" panose="020F0502020204030204" pitchFamily="34" charset="0"/>
                <a:cs typeface="Aptos" panose="020B0004020202020204" pitchFamily="34" charset="0"/>
              </a:rPr>
              <a:t>Forhøjelse af grundlønstillæg:</a:t>
            </a:r>
            <a:endParaRPr lang="da-DK" sz="24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r>
              <a:rPr lang="da-DK" sz="2400" dirty="0">
                <a:latin typeface="Aptos" panose="020B0004020202020204" pitchFamily="34" charset="0"/>
                <a:ea typeface="Calibri" panose="020F0502020204030204" pitchFamily="34" charset="0"/>
                <a:cs typeface="Aptos" panose="020B0004020202020204" pitchFamily="34" charset="0"/>
              </a:rPr>
              <a:t>Grundlønstillægget stiger fra 8.600kr til 11.600kr</a:t>
            </a:r>
          </a:p>
          <a:p>
            <a:pPr marL="0" indent="0">
              <a:buNone/>
            </a:pPr>
            <a:r>
              <a:rPr lang="da-DK" sz="2400" dirty="0">
                <a:latin typeface="Aptos" panose="020B0004020202020204" pitchFamily="34" charset="0"/>
                <a:ea typeface="Calibri" panose="020F0502020204030204" pitchFamily="34" charset="0"/>
                <a:cs typeface="Aptos" panose="020B0004020202020204" pitchFamily="34" charset="0"/>
              </a:rPr>
              <a:t>Det er en del af Treparts-midlerne   </a:t>
            </a:r>
          </a:p>
          <a:p>
            <a:pPr marL="0" indent="0">
              <a:buNone/>
            </a:pPr>
            <a:endParaRPr lang="da-DK" sz="2400" dirty="0">
              <a:effectLst/>
              <a:latin typeface="Aptos" panose="020B0004020202020204" pitchFamily="34" charset="0"/>
              <a:ea typeface="Calibri" panose="020F0502020204030204" pitchFamily="34" charset="0"/>
              <a:cs typeface="Aptos" panose="020B0004020202020204" pitchFamily="34" charset="0"/>
            </a:endParaRPr>
          </a:p>
        </p:txBody>
      </p:sp>
      <p:pic>
        <p:nvPicPr>
          <p:cNvPr id="5122" name="Picture 2" descr="Penge uddelt fra VISDA og Danske Tegneserieskaberes Fond – Danske  Tegneserieskabere">
            <a:extLst>
              <a:ext uri="{FF2B5EF4-FFF2-40B4-BE49-F238E27FC236}">
                <a16:creationId xmlns:a16="http://schemas.microsoft.com/office/drawing/2014/main" id="{2CF86144-24DD-805A-12F1-CDCB45694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025" y="4001294"/>
            <a:ext cx="4295775" cy="2103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79D20A4D-6B47-E8C0-DC33-C263D1811DFA}"/>
              </a:ext>
            </a:extLst>
          </p:cNvPr>
          <p:cNvPicPr>
            <a:picLocks noChangeAspect="1"/>
          </p:cNvPicPr>
          <p:nvPr/>
        </p:nvPicPr>
        <p:blipFill>
          <a:blip r:embed="rId4"/>
          <a:stretch>
            <a:fillRect/>
          </a:stretch>
        </p:blipFill>
        <p:spPr>
          <a:xfrm>
            <a:off x="9439490" y="365125"/>
            <a:ext cx="1914310" cy="1914310"/>
          </a:xfrm>
          <a:prstGeom prst="rect">
            <a:avLst/>
          </a:prstGeom>
        </p:spPr>
      </p:pic>
    </p:spTree>
    <p:extLst>
      <p:ext uri="{BB962C8B-B14F-4D97-AF65-F5344CB8AC3E}">
        <p14:creationId xmlns:p14="http://schemas.microsoft.com/office/powerpoint/2010/main" val="356830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B127C-447C-839D-FD5B-FD87B444B8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7EB4BF-8485-0E36-0B0E-C220DBC2DB8B}"/>
              </a:ext>
            </a:extLst>
          </p:cNvPr>
          <p:cNvSpPr>
            <a:spLocks noGrp="1"/>
          </p:cNvSpPr>
          <p:nvPr>
            <p:ph type="title"/>
          </p:nvPr>
        </p:nvSpPr>
        <p:spPr/>
        <p:txBody>
          <a:bodyPr/>
          <a:lstStyle/>
          <a:p>
            <a:r>
              <a:rPr lang="da-DK" b="1" dirty="0">
                <a:effectLst>
                  <a:outerShdw blurRad="38100" dist="38100" dir="2700000" algn="tl">
                    <a:srgbClr val="000000">
                      <a:alpha val="43137"/>
                    </a:srgbClr>
                  </a:outerShdw>
                </a:effectLst>
              </a:rPr>
              <a:t>Pædagogiske assistenter </a:t>
            </a:r>
          </a:p>
        </p:txBody>
      </p:sp>
      <p:sp>
        <p:nvSpPr>
          <p:cNvPr id="3" name="Pladsholder til indhold 2">
            <a:extLst>
              <a:ext uri="{FF2B5EF4-FFF2-40B4-BE49-F238E27FC236}">
                <a16:creationId xmlns:a16="http://schemas.microsoft.com/office/drawing/2014/main" id="{DF0D812A-E299-A7CF-99AB-BF3281E199DD}"/>
              </a:ext>
            </a:extLst>
          </p:cNvPr>
          <p:cNvSpPr>
            <a:spLocks noGrp="1"/>
          </p:cNvSpPr>
          <p:nvPr>
            <p:ph idx="1"/>
          </p:nvPr>
        </p:nvSpPr>
        <p:spPr/>
        <p:txBody>
          <a:bodyPr>
            <a:noAutofit/>
          </a:bodyPr>
          <a:lstStyle/>
          <a:p>
            <a:pPr marL="0" indent="0">
              <a:lnSpc>
                <a:spcPct val="100000"/>
              </a:lnSpc>
              <a:buNone/>
            </a:pPr>
            <a:r>
              <a:rPr lang="da-DK" sz="2400" dirty="0">
                <a:effectLst/>
                <a:latin typeface="Aptos" panose="020B0004020202020204" pitchFamily="34" charset="0"/>
                <a:ea typeface="Calibri" panose="020F0502020204030204" pitchFamily="34" charset="0"/>
                <a:cs typeface="Aptos" panose="020B0004020202020204" pitchFamily="34" charset="0"/>
              </a:rPr>
              <a:t>Husk at vi er bagudlønnet så du får lønnen for april ved udgangen af måneden. </a:t>
            </a:r>
          </a:p>
          <a:p>
            <a:pPr marL="0" indent="0">
              <a:buNone/>
            </a:pPr>
            <a:r>
              <a:rPr lang="da-DK" sz="2400" b="1" dirty="0">
                <a:effectLst/>
                <a:latin typeface="Aptos" panose="020B0004020202020204" pitchFamily="34" charset="0"/>
                <a:ea typeface="Calibri" panose="020F0502020204030204" pitchFamily="34" charset="0"/>
                <a:cs typeface="Aptos" panose="020B0004020202020204" pitchFamily="34" charset="0"/>
              </a:rPr>
              <a:t>Forhøjelse af grundlønstillæg:</a:t>
            </a:r>
            <a:endParaRPr lang="da-DK" sz="24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r>
              <a:rPr lang="da-DK" sz="2400" dirty="0">
                <a:effectLst/>
                <a:latin typeface="Aptos" panose="020B0004020202020204" pitchFamily="34" charset="0"/>
                <a:ea typeface="Calibri" panose="020F0502020204030204" pitchFamily="34" charset="0"/>
                <a:cs typeface="Aptos" panose="020B0004020202020204" pitchFamily="34" charset="0"/>
              </a:rPr>
              <a:t>Grundlønstillæg for pædagogiske assistenter hæves pr. 1. april 2025 med 2.000 kr. årligt (31/3 2000-niveau) til: </a:t>
            </a:r>
          </a:p>
          <a:p>
            <a:pPr marL="0" indent="0">
              <a:buNone/>
            </a:pPr>
            <a:r>
              <a:rPr lang="da-DK" sz="2400" dirty="0">
                <a:effectLst/>
                <a:latin typeface="Aptos" panose="020B0004020202020204" pitchFamily="34" charset="0"/>
                <a:ea typeface="Calibri" panose="020F0502020204030204" pitchFamily="34" charset="0"/>
                <a:cs typeface="Aptos" panose="020B0004020202020204" pitchFamily="34" charset="0"/>
              </a:rPr>
              <a:t>Kommunalt </a:t>
            </a:r>
            <a:r>
              <a:rPr lang="da-DK" sz="2400" dirty="0">
                <a:effectLst>
                  <a:outerShdw blurRad="38100" dist="38100" dir="2700000" algn="tl">
                    <a:srgbClr val="000000">
                      <a:alpha val="43137"/>
                    </a:srgbClr>
                  </a:outerShdw>
                </a:effectLst>
                <a:latin typeface="Aptos" panose="020B0004020202020204" pitchFamily="34" charset="0"/>
                <a:ea typeface="Calibri" panose="020F0502020204030204" pitchFamily="34" charset="0"/>
                <a:cs typeface="Aptos" panose="020B0004020202020204" pitchFamily="34" charset="0"/>
              </a:rPr>
              <a:t>3.200 kr.      </a:t>
            </a:r>
            <a:r>
              <a:rPr lang="da-DK" sz="2400" dirty="0">
                <a:effectLst/>
                <a:latin typeface="Aptos" panose="020B0004020202020204" pitchFamily="34" charset="0"/>
                <a:ea typeface="Calibri" panose="020F0502020204030204" pitchFamily="34" charset="0"/>
                <a:cs typeface="Aptos" panose="020B0004020202020204" pitchFamily="34" charset="0"/>
              </a:rPr>
              <a:t>       </a:t>
            </a:r>
          </a:p>
          <a:p>
            <a:pPr marL="0" indent="0">
              <a:buNone/>
            </a:pPr>
            <a:r>
              <a:rPr lang="da-DK" sz="2400" dirty="0">
                <a:effectLst/>
                <a:latin typeface="Aptos" panose="020B0004020202020204" pitchFamily="34" charset="0"/>
                <a:ea typeface="Calibri" panose="020F0502020204030204" pitchFamily="34" charset="0"/>
                <a:cs typeface="Aptos" panose="020B0004020202020204" pitchFamily="34" charset="0"/>
              </a:rPr>
              <a:t>Selvejende     </a:t>
            </a:r>
            <a:r>
              <a:rPr lang="da-DK" sz="2400" dirty="0">
                <a:effectLst>
                  <a:outerShdw blurRad="38100" dist="38100" dir="2700000" algn="tl">
                    <a:srgbClr val="000000">
                      <a:alpha val="43137"/>
                    </a:srgbClr>
                  </a:outerShdw>
                </a:effectLst>
                <a:latin typeface="Aptos" panose="020B0004020202020204" pitchFamily="34" charset="0"/>
                <a:ea typeface="Calibri" panose="020F0502020204030204" pitchFamily="34" charset="0"/>
                <a:cs typeface="Aptos" panose="020B0004020202020204" pitchFamily="34" charset="0"/>
              </a:rPr>
              <a:t>3.200 kr.</a:t>
            </a:r>
          </a:p>
          <a:p>
            <a:pPr marL="0" indent="0">
              <a:buNone/>
            </a:pPr>
            <a:r>
              <a:rPr lang="da-DK" sz="2400" dirty="0">
                <a:effectLst/>
                <a:latin typeface="Aptos" panose="020B0004020202020204" pitchFamily="34" charset="0"/>
                <a:ea typeface="Calibri" panose="020F0502020204030204" pitchFamily="34" charset="0"/>
                <a:cs typeface="Aptos" panose="020B0004020202020204" pitchFamily="34" charset="0"/>
              </a:rPr>
              <a:t>Svarer til </a:t>
            </a:r>
            <a:r>
              <a:rPr lang="da-DK" sz="2400" dirty="0">
                <a:effectLst>
                  <a:outerShdw blurRad="38100" dist="38100" dir="2700000" algn="tl">
                    <a:srgbClr val="000000">
                      <a:alpha val="43137"/>
                    </a:srgbClr>
                  </a:outerShdw>
                </a:effectLst>
                <a:latin typeface="Aptos" panose="020B0004020202020204" pitchFamily="34" charset="0"/>
                <a:ea typeface="Calibri" panose="020F0502020204030204" pitchFamily="34" charset="0"/>
                <a:cs typeface="Aptos" panose="020B0004020202020204" pitchFamily="34" charset="0"/>
              </a:rPr>
              <a:t>ca. 266 kr. </a:t>
            </a:r>
            <a:r>
              <a:rPr lang="da-DK" sz="2400" dirty="0">
                <a:effectLst/>
                <a:latin typeface="Aptos" panose="020B0004020202020204" pitchFamily="34" charset="0"/>
                <a:ea typeface="Calibri" panose="020F0502020204030204" pitchFamily="34" charset="0"/>
                <a:cs typeface="Aptos" panose="020B0004020202020204" pitchFamily="34" charset="0"/>
              </a:rPr>
              <a:t>om md. for en fuldtidsansat.</a:t>
            </a:r>
          </a:p>
          <a:p>
            <a:pPr marL="0" indent="0">
              <a:buNone/>
            </a:pPr>
            <a:r>
              <a:rPr lang="da-DK" sz="2400" b="1" dirty="0">
                <a:effectLst/>
                <a:latin typeface="Aptos" panose="020B0004020202020204" pitchFamily="34" charset="0"/>
                <a:ea typeface="Calibri" panose="020F0502020204030204" pitchFamily="34" charset="0"/>
                <a:cs typeface="Aptos" panose="020B0004020202020204" pitchFamily="34" charset="0"/>
              </a:rPr>
              <a:t>Tillæg for 8 års erfaring:</a:t>
            </a:r>
            <a:endParaRPr lang="da-DK" sz="24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r>
              <a:rPr lang="da-DK" sz="2400" dirty="0">
                <a:effectLst/>
                <a:latin typeface="Aptos" panose="020B0004020202020204" pitchFamily="34" charset="0"/>
                <a:ea typeface="Calibri" panose="020F0502020204030204" pitchFamily="34" charset="0"/>
                <a:cs typeface="Aptos" panose="020B0004020202020204" pitchFamily="34" charset="0"/>
              </a:rPr>
              <a:t>Til pædagogiske assistenter med 8 års anciennitet ydes pr. 1. april 2025 1 løntrin med fuldt gennemslag.</a:t>
            </a:r>
          </a:p>
        </p:txBody>
      </p:sp>
      <p:pic>
        <p:nvPicPr>
          <p:cNvPr id="4" name="Picture 2" descr="Penge uddelt fra VISDA og Danske Tegneserieskaberes Fond – Danske  Tegneserieskabere">
            <a:extLst>
              <a:ext uri="{FF2B5EF4-FFF2-40B4-BE49-F238E27FC236}">
                <a16:creationId xmlns:a16="http://schemas.microsoft.com/office/drawing/2014/main" id="{DE1BD754-CEAE-78F8-29BD-C2670C9E3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662" y="3215482"/>
            <a:ext cx="4295775" cy="2103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6D3F804E-9A15-4378-4B40-7C7046166F0F}"/>
              </a:ext>
            </a:extLst>
          </p:cNvPr>
          <p:cNvPicPr>
            <a:picLocks noChangeAspect="1"/>
          </p:cNvPicPr>
          <p:nvPr/>
        </p:nvPicPr>
        <p:blipFill>
          <a:blip r:embed="rId4"/>
          <a:stretch>
            <a:fillRect/>
          </a:stretch>
        </p:blipFill>
        <p:spPr>
          <a:xfrm>
            <a:off x="10593377" y="230188"/>
            <a:ext cx="1170673" cy="1170673"/>
          </a:xfrm>
          <a:prstGeom prst="rect">
            <a:avLst/>
          </a:prstGeom>
        </p:spPr>
      </p:pic>
    </p:spTree>
    <p:extLst>
      <p:ext uri="{BB962C8B-B14F-4D97-AF65-F5344CB8AC3E}">
        <p14:creationId xmlns:p14="http://schemas.microsoft.com/office/powerpoint/2010/main" val="1624804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B9245-6DED-BB99-2CFC-833CC48B21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309822-A783-AC04-8969-3E1508ADEBCF}"/>
              </a:ext>
            </a:extLst>
          </p:cNvPr>
          <p:cNvSpPr>
            <a:spLocks noGrp="1"/>
          </p:cNvSpPr>
          <p:nvPr>
            <p:ph type="title"/>
          </p:nvPr>
        </p:nvSpPr>
        <p:spPr/>
        <p:txBody>
          <a:bodyPr/>
          <a:lstStyle/>
          <a:p>
            <a:r>
              <a:rPr lang="da-DK" b="1" dirty="0">
                <a:effectLst>
                  <a:outerShdw blurRad="38100" dist="38100" dir="2700000" algn="tl">
                    <a:srgbClr val="000000">
                      <a:alpha val="43137"/>
                    </a:srgbClr>
                  </a:outerShdw>
                </a:effectLst>
              </a:rPr>
              <a:t>Pædagogmedhjælpere</a:t>
            </a:r>
            <a:r>
              <a:rPr lang="da-DK" dirty="0"/>
              <a:t> </a:t>
            </a:r>
          </a:p>
        </p:txBody>
      </p:sp>
      <p:sp>
        <p:nvSpPr>
          <p:cNvPr id="3" name="Pladsholder til indhold 2">
            <a:extLst>
              <a:ext uri="{FF2B5EF4-FFF2-40B4-BE49-F238E27FC236}">
                <a16:creationId xmlns:a16="http://schemas.microsoft.com/office/drawing/2014/main" id="{E1EB5822-6738-03AB-06A9-9F1B8AE60028}"/>
              </a:ext>
            </a:extLst>
          </p:cNvPr>
          <p:cNvSpPr>
            <a:spLocks noGrp="1"/>
          </p:cNvSpPr>
          <p:nvPr>
            <p:ph idx="1"/>
          </p:nvPr>
        </p:nvSpPr>
        <p:spPr>
          <a:xfrm>
            <a:off x="838200" y="1469231"/>
            <a:ext cx="10515600" cy="4351338"/>
          </a:xfrm>
        </p:spPr>
        <p:txBody>
          <a:bodyPr>
            <a:noAutofit/>
          </a:bodyPr>
          <a:lstStyle/>
          <a:p>
            <a:pPr marL="0" indent="0">
              <a:buNone/>
            </a:pPr>
            <a:r>
              <a:rPr lang="da-DK" sz="2400" dirty="0">
                <a:effectLst/>
                <a:latin typeface="Aptos" panose="020B0004020202020204" pitchFamily="34" charset="0"/>
                <a:ea typeface="Calibri" panose="020F0502020204030204" pitchFamily="34" charset="0"/>
                <a:cs typeface="Aptos" panose="020B0004020202020204" pitchFamily="34" charset="0"/>
              </a:rPr>
              <a:t>Husk at vi er bagudlønnet så du får lønnen for april ved udgangen af måneden.</a:t>
            </a:r>
          </a:p>
          <a:p>
            <a:pPr marL="0" indent="0">
              <a:buNone/>
            </a:pPr>
            <a:r>
              <a:rPr lang="da-DK" sz="2400" dirty="0">
                <a:effectLst/>
                <a:latin typeface="Aptos" panose="020B0004020202020204" pitchFamily="34" charset="0"/>
                <a:ea typeface="Calibri" panose="020F0502020204030204" pitchFamily="34" charset="0"/>
                <a:cs typeface="Aptos" panose="020B0004020202020204" pitchFamily="34" charset="0"/>
              </a:rPr>
              <a:t>Forhøjelse af grundlønstillæg:</a:t>
            </a:r>
          </a:p>
          <a:p>
            <a:pPr marL="0" indent="0">
              <a:buNone/>
            </a:pPr>
            <a:r>
              <a:rPr lang="da-DK" sz="2400" dirty="0">
                <a:effectLst/>
                <a:latin typeface="Aptos" panose="020B0004020202020204" pitchFamily="34" charset="0"/>
                <a:ea typeface="Calibri" panose="020F0502020204030204" pitchFamily="34" charset="0"/>
                <a:cs typeface="Aptos" panose="020B0004020202020204" pitchFamily="34" charset="0"/>
              </a:rPr>
              <a:t>Grundlønstillæg for pædagogmedhjælpere hæves pr. 1. april 2025 med 1.720 kr. årligt (31/3 2000-niveau) til:</a:t>
            </a:r>
          </a:p>
          <a:p>
            <a:pPr marL="0" indent="0">
              <a:buNone/>
            </a:pPr>
            <a:r>
              <a:rPr lang="da-DK" sz="2400" dirty="0">
                <a:effectLst/>
                <a:latin typeface="Aptos" panose="020B0004020202020204" pitchFamily="34" charset="0"/>
                <a:ea typeface="Calibri" panose="020F0502020204030204" pitchFamily="34" charset="0"/>
                <a:cs typeface="Aptos" panose="020B0004020202020204" pitchFamily="34" charset="0"/>
              </a:rPr>
              <a:t>Kommunalt </a:t>
            </a:r>
            <a:r>
              <a:rPr lang="da-DK" sz="2400" dirty="0">
                <a:effectLst>
                  <a:outerShdw blurRad="38100" dist="38100" dir="2700000" algn="tl">
                    <a:srgbClr val="000000">
                      <a:alpha val="43137"/>
                    </a:srgbClr>
                  </a:outerShdw>
                </a:effectLst>
                <a:latin typeface="Aptos" panose="020B0004020202020204" pitchFamily="34" charset="0"/>
                <a:ea typeface="Calibri" panose="020F0502020204030204" pitchFamily="34" charset="0"/>
                <a:cs typeface="Aptos" panose="020B0004020202020204" pitchFamily="34" charset="0"/>
              </a:rPr>
              <a:t>2.772 kr.  </a:t>
            </a:r>
            <a:r>
              <a:rPr lang="da-DK" sz="2400" dirty="0">
                <a:effectLst/>
                <a:latin typeface="Aptos" panose="020B0004020202020204" pitchFamily="34" charset="0"/>
                <a:ea typeface="Calibri" panose="020F0502020204030204" pitchFamily="34" charset="0"/>
                <a:cs typeface="Aptos" panose="020B0004020202020204" pitchFamily="34" charset="0"/>
              </a:rPr>
              <a:t>           </a:t>
            </a:r>
          </a:p>
          <a:p>
            <a:pPr marL="0" indent="0">
              <a:buNone/>
            </a:pPr>
            <a:r>
              <a:rPr lang="da-DK" sz="2400" dirty="0">
                <a:effectLst/>
                <a:latin typeface="Aptos" panose="020B0004020202020204" pitchFamily="34" charset="0"/>
                <a:ea typeface="Calibri" panose="020F0502020204030204" pitchFamily="34" charset="0"/>
                <a:cs typeface="Aptos" panose="020B0004020202020204" pitchFamily="34" charset="0"/>
              </a:rPr>
              <a:t>Selvejende </a:t>
            </a:r>
            <a:r>
              <a:rPr lang="da-DK" sz="2400" dirty="0">
                <a:effectLst>
                  <a:outerShdw blurRad="38100" dist="38100" dir="2700000" algn="tl">
                    <a:srgbClr val="000000">
                      <a:alpha val="43137"/>
                    </a:srgbClr>
                  </a:outerShdw>
                </a:effectLst>
                <a:latin typeface="Aptos" panose="020B0004020202020204" pitchFamily="34" charset="0"/>
                <a:ea typeface="Calibri" panose="020F0502020204030204" pitchFamily="34" charset="0"/>
                <a:cs typeface="Aptos" panose="020B0004020202020204" pitchFamily="34" charset="0"/>
              </a:rPr>
              <a:t>3.272 kr.</a:t>
            </a:r>
          </a:p>
          <a:p>
            <a:pPr marL="0" indent="0">
              <a:buNone/>
            </a:pPr>
            <a:r>
              <a:rPr lang="da-DK" sz="2400" dirty="0">
                <a:effectLst/>
                <a:latin typeface="Aptos" panose="020B0004020202020204" pitchFamily="34" charset="0"/>
                <a:ea typeface="Calibri" panose="020F0502020204030204" pitchFamily="34" charset="0"/>
                <a:cs typeface="Aptos" panose="020B0004020202020204" pitchFamily="34" charset="0"/>
              </a:rPr>
              <a:t>Svarer til </a:t>
            </a:r>
            <a:r>
              <a:rPr lang="da-DK" sz="2400" dirty="0">
                <a:effectLst>
                  <a:outerShdw blurRad="38100" dist="38100" dir="2700000" algn="tl">
                    <a:srgbClr val="000000">
                      <a:alpha val="43137"/>
                    </a:srgbClr>
                  </a:outerShdw>
                </a:effectLst>
                <a:latin typeface="Aptos" panose="020B0004020202020204" pitchFamily="34" charset="0"/>
                <a:ea typeface="Calibri" panose="020F0502020204030204" pitchFamily="34" charset="0"/>
                <a:cs typeface="Aptos" panose="020B0004020202020204" pitchFamily="34" charset="0"/>
              </a:rPr>
              <a:t>ca. 230 kr. </a:t>
            </a:r>
            <a:r>
              <a:rPr lang="da-DK" sz="2400" dirty="0">
                <a:effectLst/>
                <a:latin typeface="Aptos" panose="020B0004020202020204" pitchFamily="34" charset="0"/>
                <a:ea typeface="Calibri" panose="020F0502020204030204" pitchFamily="34" charset="0"/>
                <a:cs typeface="Aptos" panose="020B0004020202020204" pitchFamily="34" charset="0"/>
              </a:rPr>
              <a:t>om md. for en fuldtidsansat.</a:t>
            </a:r>
          </a:p>
          <a:p>
            <a:pPr marL="0" indent="0">
              <a:buNone/>
            </a:pPr>
            <a:r>
              <a:rPr lang="da-DK" sz="2400" b="1" dirty="0">
                <a:effectLst/>
                <a:latin typeface="Aptos" panose="020B0004020202020204" pitchFamily="34" charset="0"/>
                <a:ea typeface="Calibri" panose="020F0502020204030204" pitchFamily="34" charset="0"/>
                <a:cs typeface="Aptos" panose="020B0004020202020204" pitchFamily="34" charset="0"/>
              </a:rPr>
              <a:t>Tillæg for 7 års erfaring:</a:t>
            </a:r>
            <a:endParaRPr lang="da-DK" sz="24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r>
              <a:rPr lang="da-DK" sz="2400" dirty="0">
                <a:effectLst/>
                <a:latin typeface="Aptos" panose="020B0004020202020204" pitchFamily="34" charset="0"/>
                <a:ea typeface="Calibri" panose="020F0502020204030204" pitchFamily="34" charset="0"/>
                <a:cs typeface="Aptos" panose="020B0004020202020204" pitchFamily="34" charset="0"/>
              </a:rPr>
              <a:t>Til pædagogmedhjælpere med 7 års anciennitet ydes pr. 1. april 2025 1 løntrin med fuldt gennemslag.</a:t>
            </a:r>
          </a:p>
          <a:p>
            <a:endParaRPr lang="da-DK" sz="2400" dirty="0">
              <a:effectLst/>
              <a:latin typeface="Aptos" panose="020B0004020202020204" pitchFamily="34" charset="0"/>
              <a:ea typeface="Calibri" panose="020F0502020204030204" pitchFamily="34" charset="0"/>
              <a:cs typeface="Aptos" panose="020B0004020202020204" pitchFamily="34" charset="0"/>
            </a:endParaRPr>
          </a:p>
        </p:txBody>
      </p:sp>
      <p:pic>
        <p:nvPicPr>
          <p:cNvPr id="4" name="Picture 2" descr="Penge uddelt fra VISDA og Danske Tegneserieskaberes Fond – Danske  Tegneserieskabere">
            <a:extLst>
              <a:ext uri="{FF2B5EF4-FFF2-40B4-BE49-F238E27FC236}">
                <a16:creationId xmlns:a16="http://schemas.microsoft.com/office/drawing/2014/main" id="{475AF8CB-F6EF-B8FB-9E93-C7CC91F6D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6637" y="2794794"/>
            <a:ext cx="4295775" cy="2103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7F693E44-6BCF-6243-48B5-671810750C01}"/>
              </a:ext>
            </a:extLst>
          </p:cNvPr>
          <p:cNvPicPr>
            <a:picLocks noChangeAspect="1"/>
          </p:cNvPicPr>
          <p:nvPr/>
        </p:nvPicPr>
        <p:blipFill>
          <a:blip r:embed="rId4"/>
          <a:stretch>
            <a:fillRect/>
          </a:stretch>
        </p:blipFill>
        <p:spPr>
          <a:xfrm>
            <a:off x="10676681" y="138897"/>
            <a:ext cx="1087370" cy="1087370"/>
          </a:xfrm>
          <a:prstGeom prst="rect">
            <a:avLst/>
          </a:prstGeom>
        </p:spPr>
      </p:pic>
    </p:spTree>
    <p:extLst>
      <p:ext uri="{BB962C8B-B14F-4D97-AF65-F5344CB8AC3E}">
        <p14:creationId xmlns:p14="http://schemas.microsoft.com/office/powerpoint/2010/main" val="1756560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3236D003-CF13-0C70-56B5-6DC2EA069BFC}"/>
              </a:ext>
            </a:extLst>
          </p:cNvPr>
          <p:cNvSpPr txBox="1">
            <a:spLocks/>
          </p:cNvSpPr>
          <p:nvPr/>
        </p:nvSpPr>
        <p:spPr>
          <a:xfrm>
            <a:off x="644686" y="2438400"/>
            <a:ext cx="7222602" cy="32861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342900" indent="-342900">
              <a:spcBef>
                <a:spcPts val="1000"/>
              </a:spcBef>
              <a:buFont typeface="Arial" panose="020B0604020202020204" pitchFamily="34" charset="0"/>
              <a:buChar char="•"/>
            </a:pPr>
            <a:r>
              <a:rPr lang="da-DK" sz="2000" dirty="0">
                <a:solidFill>
                  <a:schemeClr val="bg1"/>
                </a:solidFill>
                <a:latin typeface="27 Sans Light"/>
                <a:ea typeface="Verdana"/>
              </a:rPr>
              <a:t>Hvem er TJM</a:t>
            </a:r>
          </a:p>
          <a:p>
            <a:pPr marL="342900" indent="-342900">
              <a:spcBef>
                <a:spcPts val="1000"/>
              </a:spcBef>
              <a:buFont typeface="Arial" panose="020B0604020202020204" pitchFamily="34" charset="0"/>
              <a:buChar char="•"/>
            </a:pPr>
            <a:r>
              <a:rPr lang="da-DK" sz="2000" dirty="0">
                <a:solidFill>
                  <a:schemeClr val="bg1"/>
                </a:solidFill>
                <a:latin typeface="27 Sans Light"/>
                <a:ea typeface="Verdana"/>
              </a:rPr>
              <a:t>Hvorfor er et partnerskab værdifuldt?</a:t>
            </a:r>
          </a:p>
          <a:p>
            <a:pPr marL="342900" indent="-342900">
              <a:spcBef>
                <a:spcPts val="1000"/>
              </a:spcBef>
              <a:buFont typeface="Arial" panose="020B0604020202020204" pitchFamily="34" charset="0"/>
              <a:buChar char="•"/>
            </a:pPr>
            <a:r>
              <a:rPr lang="da-DK" sz="2000" dirty="0">
                <a:solidFill>
                  <a:schemeClr val="bg1"/>
                </a:solidFill>
                <a:latin typeface="27 Sans Light"/>
                <a:ea typeface="Verdana"/>
              </a:rPr>
              <a:t>Hvordan kan TJM Forsikring skabe </a:t>
            </a:r>
            <a:br>
              <a:rPr lang="da-DK" sz="2000" dirty="0">
                <a:solidFill>
                  <a:schemeClr val="bg1"/>
                </a:solidFill>
                <a:latin typeface="27 Sans Light"/>
                <a:ea typeface="Verdana"/>
              </a:rPr>
            </a:br>
            <a:r>
              <a:rPr lang="da-DK" sz="2000" dirty="0">
                <a:solidFill>
                  <a:schemeClr val="bg1"/>
                </a:solidFill>
                <a:latin typeface="27 Sans Light"/>
                <a:ea typeface="Verdana"/>
              </a:rPr>
              <a:t>værdi for medlemmerne</a:t>
            </a:r>
          </a:p>
          <a:p>
            <a:pPr marL="342900" indent="-342900">
              <a:spcBef>
                <a:spcPts val="1000"/>
              </a:spcBef>
              <a:buFont typeface="Arial" panose="020B0604020202020204" pitchFamily="34" charset="0"/>
              <a:buChar char="•"/>
            </a:pPr>
            <a:r>
              <a:rPr lang="da-DK" sz="2000" dirty="0">
                <a:solidFill>
                  <a:schemeClr val="bg1"/>
                </a:solidFill>
                <a:latin typeface="27 Sans Light"/>
                <a:ea typeface="Verdana"/>
              </a:rPr>
              <a:t>Afrunding </a:t>
            </a:r>
          </a:p>
          <a:p>
            <a:pPr>
              <a:spcBef>
                <a:spcPts val="1000"/>
              </a:spcBef>
            </a:pPr>
            <a:endParaRPr lang="da-DK" sz="2000" dirty="0">
              <a:solidFill>
                <a:schemeClr val="bg1"/>
              </a:solidFill>
              <a:latin typeface="27 Sans Light"/>
              <a:ea typeface="Verdana"/>
            </a:endParaRPr>
          </a:p>
          <a:p>
            <a:pPr>
              <a:spcBef>
                <a:spcPts val="1000"/>
              </a:spcBef>
            </a:pPr>
            <a:endParaRPr lang="da-DK" sz="2000" dirty="0">
              <a:solidFill>
                <a:schemeClr val="bg1"/>
              </a:solidFill>
              <a:latin typeface="27 Sans Light"/>
              <a:ea typeface="Verdana"/>
            </a:endParaRPr>
          </a:p>
          <a:p>
            <a:pPr>
              <a:spcBef>
                <a:spcPts val="1000"/>
              </a:spcBef>
            </a:pPr>
            <a:r>
              <a:rPr lang="da-DK" sz="2000" dirty="0">
                <a:solidFill>
                  <a:schemeClr val="bg1"/>
                </a:solidFill>
                <a:latin typeface="27 Sans Light"/>
                <a:ea typeface="Verdana"/>
              </a:rPr>
              <a:t> </a:t>
            </a:r>
          </a:p>
          <a:p>
            <a:pPr>
              <a:spcBef>
                <a:spcPts val="1000"/>
              </a:spcBef>
            </a:pPr>
            <a:endParaRPr lang="en-US" sz="2000" dirty="0">
              <a:solidFill>
                <a:schemeClr val="bg1"/>
              </a:solidFill>
              <a:latin typeface="27 Sans Light"/>
              <a:ea typeface="Verdana"/>
            </a:endParaRPr>
          </a:p>
        </p:txBody>
      </p:sp>
      <p:sp>
        <p:nvSpPr>
          <p:cNvPr id="3" name="Titel 2">
            <a:extLst>
              <a:ext uri="{FF2B5EF4-FFF2-40B4-BE49-F238E27FC236}">
                <a16:creationId xmlns:a16="http://schemas.microsoft.com/office/drawing/2014/main" id="{8A8E8FC0-EBDD-EF0B-8513-6595803AE3CA}"/>
              </a:ext>
            </a:extLst>
          </p:cNvPr>
          <p:cNvSpPr txBox="1">
            <a:spLocks/>
          </p:cNvSpPr>
          <p:nvPr/>
        </p:nvSpPr>
        <p:spPr>
          <a:xfrm>
            <a:off x="647197" y="1197652"/>
            <a:ext cx="5071009" cy="6413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l"/>
            <a:r>
              <a:rPr lang="da-DK" sz="4400" dirty="0"/>
              <a:t>Agenda </a:t>
            </a:r>
            <a:endParaRPr lang="en-US" dirty="0"/>
          </a:p>
        </p:txBody>
      </p:sp>
      <p:sp>
        <p:nvSpPr>
          <p:cNvPr id="5" name="Titel 2">
            <a:extLst>
              <a:ext uri="{FF2B5EF4-FFF2-40B4-BE49-F238E27FC236}">
                <a16:creationId xmlns:a16="http://schemas.microsoft.com/office/drawing/2014/main" id="{42752AD0-5772-7B3B-6CC4-40461FDD2563}"/>
              </a:ext>
            </a:extLst>
          </p:cNvPr>
          <p:cNvSpPr txBox="1">
            <a:spLocks/>
          </p:cNvSpPr>
          <p:nvPr/>
        </p:nvSpPr>
        <p:spPr>
          <a:xfrm>
            <a:off x="6953766" y="4890340"/>
            <a:ext cx="3521918" cy="73380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da-DK" sz="2500" b="1" dirty="0">
                <a:solidFill>
                  <a:schemeClr val="bg1"/>
                </a:solidFill>
                <a:latin typeface="27Sans"/>
              </a:rPr>
              <a:t>Andreas Thilqvist</a:t>
            </a:r>
            <a:endParaRPr lang="da-DK" sz="2500" b="1">
              <a:solidFill>
                <a:schemeClr val="bg1"/>
              </a:solidFill>
            </a:endParaRPr>
          </a:p>
        </p:txBody>
      </p:sp>
      <p:sp>
        <p:nvSpPr>
          <p:cNvPr id="8" name="Titel 2">
            <a:extLst>
              <a:ext uri="{FF2B5EF4-FFF2-40B4-BE49-F238E27FC236}">
                <a16:creationId xmlns:a16="http://schemas.microsoft.com/office/drawing/2014/main" id="{7F45D408-47AF-1373-3B13-1119AE18BC2D}"/>
              </a:ext>
            </a:extLst>
          </p:cNvPr>
          <p:cNvSpPr txBox="1">
            <a:spLocks/>
          </p:cNvSpPr>
          <p:nvPr/>
        </p:nvSpPr>
        <p:spPr>
          <a:xfrm>
            <a:off x="6953766" y="5200093"/>
            <a:ext cx="3521918" cy="73380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da-DK" sz="2000" dirty="0">
                <a:solidFill>
                  <a:schemeClr val="bg1"/>
                </a:solidFill>
                <a:latin typeface="27Sans"/>
              </a:rPr>
              <a:t>Partnerchef</a:t>
            </a:r>
            <a:endParaRPr lang="da-DK" sz="2000" dirty="0">
              <a:solidFill>
                <a:schemeClr val="bg1"/>
              </a:solidFill>
            </a:endParaRPr>
          </a:p>
        </p:txBody>
      </p:sp>
      <p:pic>
        <p:nvPicPr>
          <p:cNvPr id="4" name="Billede 3" descr="Et billede, der indeholder Ansigt, tøj, briller, person&#10;&#10;Automatisk genereret beskrivelse">
            <a:extLst>
              <a:ext uri="{FF2B5EF4-FFF2-40B4-BE49-F238E27FC236}">
                <a16:creationId xmlns:a16="http://schemas.microsoft.com/office/drawing/2014/main" id="{31B61622-4B0E-8CFE-643D-66D38800C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482" y="1027109"/>
            <a:ext cx="3214485" cy="4018107"/>
          </a:xfrm>
          <a:prstGeom prst="rect">
            <a:avLst/>
          </a:prstGeom>
        </p:spPr>
      </p:pic>
    </p:spTree>
    <p:extLst>
      <p:ext uri="{BB962C8B-B14F-4D97-AF65-F5344CB8AC3E}">
        <p14:creationId xmlns:p14="http://schemas.microsoft.com/office/powerpoint/2010/main" val="41377740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CC695-6826-0BC2-7F4E-94EBDCFA9F2B}"/>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5E2C4532-410F-ADC3-2ED8-C5C3C30300F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7FBEB3D6-0CF6-B3E8-503D-4E42B4C9CBC3}"/>
              </a:ext>
            </a:extLst>
          </p:cNvPr>
          <p:cNvSpPr txBox="1">
            <a:spLocks/>
          </p:cNvSpPr>
          <p:nvPr/>
        </p:nvSpPr>
        <p:spPr>
          <a:xfrm>
            <a:off x="266176" y="103986"/>
            <a:ext cx="9641107" cy="18518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a-DK" sz="6000" b="1" dirty="0">
                <a:solidFill>
                  <a:prstClr val="black"/>
                </a:solidFill>
                <a:effectLst>
                  <a:outerShdw blurRad="38100" dist="38100" dir="2700000" algn="tl">
                    <a:srgbClr val="000000">
                      <a:alpha val="43137"/>
                    </a:srgbClr>
                  </a:outerShdw>
                </a:effectLst>
                <a:latin typeface="+mn-lt"/>
              </a:rPr>
              <a:t>Kommende arrangementer </a:t>
            </a:r>
            <a:endParaRPr kumimoji="0" lang="da-DK"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endParaRPr>
          </a:p>
        </p:txBody>
      </p:sp>
      <p:sp>
        <p:nvSpPr>
          <p:cNvPr id="2" name="Pladsholder til sidefod 1">
            <a:extLst>
              <a:ext uri="{FF2B5EF4-FFF2-40B4-BE49-F238E27FC236}">
                <a16:creationId xmlns:a16="http://schemas.microsoft.com/office/drawing/2014/main" id="{67514451-304E-A467-2857-DB5D19842B05}"/>
              </a:ext>
            </a:extLst>
          </p:cNvPr>
          <p:cNvSpPr>
            <a:spLocks noGrp="1"/>
          </p:cNvSpPr>
          <p:nvPr>
            <p:ph type="ftr" sz="quarter" idx="11"/>
          </p:nvPr>
        </p:nvSpPr>
        <p:spPr>
          <a:xfrm>
            <a:off x="0" y="6409449"/>
            <a:ext cx="1219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graphicFrame>
        <p:nvGraphicFramePr>
          <p:cNvPr id="3" name="Tabel 2">
            <a:extLst>
              <a:ext uri="{FF2B5EF4-FFF2-40B4-BE49-F238E27FC236}">
                <a16:creationId xmlns:a16="http://schemas.microsoft.com/office/drawing/2014/main" id="{9EFEFD3F-E5C5-AD81-0308-8146B009A556}"/>
              </a:ext>
            </a:extLst>
          </p:cNvPr>
          <p:cNvGraphicFramePr>
            <a:graphicFrameLocks noGrp="1"/>
          </p:cNvGraphicFramePr>
          <p:nvPr>
            <p:extLst>
              <p:ext uri="{D42A27DB-BD31-4B8C-83A1-F6EECF244321}">
                <p14:modId xmlns:p14="http://schemas.microsoft.com/office/powerpoint/2010/main" val="1511537091"/>
              </p:ext>
            </p:extLst>
          </p:nvPr>
        </p:nvGraphicFramePr>
        <p:xfrm>
          <a:off x="266176" y="2362747"/>
          <a:ext cx="11669792" cy="2490272"/>
        </p:xfrm>
        <a:graphic>
          <a:graphicData uri="http://schemas.openxmlformats.org/drawingml/2006/table">
            <a:tbl>
              <a:tblPr firstRow="1" bandRow="1">
                <a:tableStyleId>{E8B1032C-EA38-4F05-BA0D-38AFFFC7BED3}</a:tableStyleId>
              </a:tblPr>
              <a:tblGrid>
                <a:gridCol w="3440192">
                  <a:extLst>
                    <a:ext uri="{9D8B030D-6E8A-4147-A177-3AD203B41FA5}">
                      <a16:colId xmlns:a16="http://schemas.microsoft.com/office/drawing/2014/main" val="3813555504"/>
                    </a:ext>
                  </a:extLst>
                </a:gridCol>
                <a:gridCol w="8229600">
                  <a:extLst>
                    <a:ext uri="{9D8B030D-6E8A-4147-A177-3AD203B41FA5}">
                      <a16:colId xmlns:a16="http://schemas.microsoft.com/office/drawing/2014/main" val="3244661827"/>
                    </a:ext>
                  </a:extLst>
                </a:gridCol>
              </a:tblGrid>
              <a:tr h="458726">
                <a:tc>
                  <a:txBody>
                    <a:bodyPr/>
                    <a:lstStyle/>
                    <a:p>
                      <a:r>
                        <a:rPr lang="nb-NO" sz="1600" b="0" dirty="0">
                          <a:solidFill>
                            <a:srgbClr val="000000"/>
                          </a:solidFill>
                          <a:latin typeface="Arial" panose="020B0604020202020204" pitchFamily="34" charset="0"/>
                          <a:cs typeface="Arial" panose="020B0604020202020204" pitchFamily="34" charset="0"/>
                        </a:rPr>
                        <a:t>Tirsdag d 22. April kl. 16-17:30</a:t>
                      </a:r>
                      <a:endParaRPr lang="da-DK" sz="1600" b="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b="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Demonstration: Stop stigningen i pensionsalderen (</a:t>
                      </a:r>
                      <a:r>
                        <a:rPr lang="da-DK" sz="1600" b="0" i="0" kern="120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Bertel Thorvaldsens Plads)</a:t>
                      </a:r>
                      <a:endParaRPr lang="nb-NO" sz="1600" b="0" i="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36017087"/>
                  </a:ext>
                </a:extLst>
              </a:tr>
              <a:tr h="506943">
                <a:tc>
                  <a:txBody>
                    <a:bodyPr/>
                    <a:lstStyle/>
                    <a:p>
                      <a:r>
                        <a:rPr lang="nb-NO" sz="1600" b="0" dirty="0">
                          <a:solidFill>
                            <a:srgbClr val="000000"/>
                          </a:solidFill>
                          <a:latin typeface="Arial" panose="020B0604020202020204" pitchFamily="34" charset="0"/>
                          <a:cs typeface="Arial" panose="020B0604020202020204" pitchFamily="34" charset="0"/>
                        </a:rPr>
                        <a:t>Torsdag d. 1. Maj kl. 9-12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b="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Maj i LFS – kl. 12 pakker vi sammen og går i fælledparken </a:t>
                      </a:r>
                      <a:endParaRPr lang="da-DK" sz="1600" b="0" i="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27620960"/>
                  </a:ext>
                </a:extLst>
              </a:tr>
              <a:tr h="508201">
                <a:tc>
                  <a:txBody>
                    <a:bodyPr/>
                    <a:lstStyle/>
                    <a:p>
                      <a:r>
                        <a:rPr lang="da-DK" sz="1600" b="0" dirty="0">
                          <a:latin typeface="Arial" panose="020B0604020202020204" pitchFamily="34" charset="0"/>
                          <a:cs typeface="Arial" panose="020B0604020202020204" pitchFamily="34" charset="0"/>
                        </a:rPr>
                        <a:t>Mandag d. 19.05 -11.06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b="0"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Tredages-AMU-kursus: </a:t>
                      </a:r>
                      <a:r>
                        <a:rPr lang="da-DK" sz="1600" b="0" i="0" kern="120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Efteruddannelse i at arbejde med børn i udsatte positioner</a:t>
                      </a:r>
                    </a:p>
                  </a:txBody>
                  <a:tcPr/>
                </a:tc>
                <a:extLst>
                  <a:ext uri="{0D108BD9-81ED-4DB2-BD59-A6C34878D82A}">
                    <a16:rowId xmlns:a16="http://schemas.microsoft.com/office/drawing/2014/main" val="2768867981"/>
                  </a:ext>
                </a:extLst>
              </a:tr>
              <a:tr h="508201">
                <a:tc>
                  <a:txBody>
                    <a:bodyPr/>
                    <a:lstStyle/>
                    <a:p>
                      <a:r>
                        <a:rPr lang="da-DK" sz="1600" b="0" dirty="0">
                          <a:latin typeface="Arial" panose="020B0604020202020204" pitchFamily="34" charset="0"/>
                          <a:cs typeface="Arial" panose="020B0604020202020204" pitchFamily="34" charset="0"/>
                        </a:rPr>
                        <a:t>Onsdag d. 21.</a:t>
                      </a:r>
                      <a:r>
                        <a:rPr lang="nb-NO" sz="1600" b="0" dirty="0">
                          <a:solidFill>
                            <a:srgbClr val="000000"/>
                          </a:solidFill>
                          <a:latin typeface="Arial" panose="020B0604020202020204" pitchFamily="34" charset="0"/>
                          <a:cs typeface="Arial" panose="020B0604020202020204" pitchFamily="34" charset="0"/>
                        </a:rPr>
                        <a:t>Maj</a:t>
                      </a:r>
                      <a:r>
                        <a:rPr lang="da-DK" sz="1600" b="0" dirty="0">
                          <a:latin typeface="Arial" panose="020B0604020202020204" pitchFamily="34" charset="0"/>
                          <a:cs typeface="Arial" panose="020B0604020202020204" pitchFamily="34" charset="0"/>
                        </a:rPr>
                        <a:t> kl. 8-15:30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b="0"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Workshop om TRIO-</a:t>
                      </a:r>
                      <a:r>
                        <a:rPr lang="da-DK" sz="1600" b="0" kern="1200"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tools</a:t>
                      </a:r>
                      <a:endParaRPr lang="da-DK" sz="1600" b="0" i="0" kern="120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151000572"/>
                  </a:ext>
                </a:extLst>
              </a:tr>
              <a:tr h="508201">
                <a:tc>
                  <a:txBody>
                    <a:bodyPr/>
                    <a:lstStyle/>
                    <a:p>
                      <a:r>
                        <a:rPr lang="da-DK" sz="1600" b="0" dirty="0">
                          <a:latin typeface="Arial" panose="020B0604020202020204" pitchFamily="34" charset="0"/>
                          <a:cs typeface="Arial" panose="020B0604020202020204" pitchFamily="34" charset="0"/>
                        </a:rPr>
                        <a:t>Fredag d. 23.</a:t>
                      </a:r>
                      <a:r>
                        <a:rPr lang="nb-NO" sz="1600" b="0" dirty="0">
                          <a:solidFill>
                            <a:srgbClr val="000000"/>
                          </a:solidFill>
                          <a:latin typeface="Arial" panose="020B0604020202020204" pitchFamily="34" charset="0"/>
                          <a:cs typeface="Arial" panose="020B0604020202020204" pitchFamily="34" charset="0"/>
                        </a:rPr>
                        <a:t> Maj</a:t>
                      </a:r>
                      <a:r>
                        <a:rPr lang="da-DK" sz="1600" b="0" dirty="0">
                          <a:latin typeface="Arial" panose="020B0604020202020204" pitchFamily="34" charset="0"/>
                          <a:cs typeface="Arial" panose="020B0604020202020204" pitchFamily="34" charset="0"/>
                        </a:rPr>
                        <a:t> kl. 16.30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b="0"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Faglig fredagsbar med bål og fællessang </a:t>
                      </a:r>
                      <a:endParaRPr lang="da-DK" sz="1600" b="0" i="0" kern="120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84482311"/>
                  </a:ext>
                </a:extLst>
              </a:tr>
            </a:tbl>
          </a:graphicData>
        </a:graphic>
      </p:graphicFrame>
      <p:pic>
        <p:nvPicPr>
          <p:cNvPr id="2050" name="Picture 2">
            <a:extLst>
              <a:ext uri="{FF2B5EF4-FFF2-40B4-BE49-F238E27FC236}">
                <a16:creationId xmlns:a16="http://schemas.microsoft.com/office/drawing/2014/main" id="{5314BA51-460D-F416-A09F-614366447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7282" y="4962747"/>
            <a:ext cx="2028685" cy="15823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980651C-1119-F712-5014-79BFA4EB5E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4478" y="4997324"/>
            <a:ext cx="2240260" cy="14487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CAF09FD-D904-2F1E-0196-AB2462FB1B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2595" y="5046422"/>
            <a:ext cx="2380508" cy="13410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B78B76F-A559-0CC3-2204-9084898D38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3282" y="5064646"/>
            <a:ext cx="2028685" cy="135245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C51B8A8-60CE-116B-E6E0-C758432950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176" y="5065562"/>
            <a:ext cx="2156478" cy="140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184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C24FD-A620-06CA-BB0B-416917E1C13C}"/>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03BC203-98F1-2373-9E8A-5387F6EF294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029A969A-9268-11B7-4D66-3BB19AE2C584}"/>
              </a:ext>
            </a:extLst>
          </p:cNvPr>
          <p:cNvSpPr txBox="1">
            <a:spLocks/>
          </p:cNvSpPr>
          <p:nvPr/>
        </p:nvSpPr>
        <p:spPr>
          <a:xfrm>
            <a:off x="834388" y="1"/>
            <a:ext cx="7925564" cy="18518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a-DK" sz="6000" b="1" dirty="0">
                <a:solidFill>
                  <a:prstClr val="black"/>
                </a:solidFill>
                <a:effectLst>
                  <a:outerShdw blurRad="38100" dist="38100" dir="2700000" algn="tl">
                    <a:srgbClr val="000000">
                      <a:alpha val="43137"/>
                    </a:srgbClr>
                  </a:outerShdw>
                </a:effectLst>
                <a:latin typeface="+mn-lt"/>
              </a:rPr>
              <a:t>Stormøde d. 6. maj  </a:t>
            </a:r>
            <a:endParaRPr kumimoji="0" lang="da-DK"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endParaRPr>
          </a:p>
        </p:txBody>
      </p:sp>
      <p:sp>
        <p:nvSpPr>
          <p:cNvPr id="14" name="Pladsholder til indhold 2">
            <a:extLst>
              <a:ext uri="{FF2B5EF4-FFF2-40B4-BE49-F238E27FC236}">
                <a16:creationId xmlns:a16="http://schemas.microsoft.com/office/drawing/2014/main" id="{88372367-2CD0-B6F4-C959-9C9F842D5145}"/>
              </a:ext>
            </a:extLst>
          </p:cNvPr>
          <p:cNvSpPr txBox="1">
            <a:spLocks/>
          </p:cNvSpPr>
          <p:nvPr/>
        </p:nvSpPr>
        <p:spPr>
          <a:xfrm>
            <a:off x="834389" y="1760219"/>
            <a:ext cx="8821675" cy="438521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4D8737F3-CEA2-09EE-8D15-903C08C83456}"/>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sp>
        <p:nvSpPr>
          <p:cNvPr id="4" name="Tekstfelt 3">
            <a:extLst>
              <a:ext uri="{FF2B5EF4-FFF2-40B4-BE49-F238E27FC236}">
                <a16:creationId xmlns:a16="http://schemas.microsoft.com/office/drawing/2014/main" id="{87454752-E018-A0F8-8B70-9A16B652EDE2}"/>
              </a:ext>
            </a:extLst>
          </p:cNvPr>
          <p:cNvSpPr txBox="1"/>
          <p:nvPr/>
        </p:nvSpPr>
        <p:spPr>
          <a:xfrm>
            <a:off x="907808" y="1760219"/>
            <a:ext cx="8821675" cy="4896725"/>
          </a:xfrm>
          <a:prstGeom prst="rect">
            <a:avLst/>
          </a:prstGeom>
          <a:noFill/>
        </p:spPr>
        <p:txBody>
          <a:bodyPr wrap="square">
            <a:spAutoFit/>
          </a:bodyPr>
          <a:lstStyle/>
          <a:p>
            <a:pPr algn="ctr">
              <a:lnSpc>
                <a:spcPct val="150000"/>
              </a:lnSpc>
            </a:pPr>
            <a:r>
              <a:rPr lang="da-DK" sz="2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Foredrag med Alexandra Krautwald om Unge generationer på arbejde </a:t>
            </a:r>
            <a:endParaRPr lang="da-DK"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da-DK" sz="2800" dirty="0">
                <a:latin typeface="Arial" panose="020B0604020202020204" pitchFamily="34" charset="0"/>
                <a:ea typeface="Times New Roman" panose="02020603050405020304" pitchFamily="18" charset="0"/>
                <a:cs typeface="Arial" panose="020B0604020202020204" pitchFamily="34" charset="0"/>
              </a:rPr>
              <a:t>Alle TR-møder i maj er slået sammen til et stormøde tirsdag d. 6. maj i Nørrebrohallen. </a:t>
            </a:r>
          </a:p>
          <a:p>
            <a:pPr algn="ctr">
              <a:lnSpc>
                <a:spcPct val="150000"/>
              </a:lnSpc>
            </a:pPr>
            <a:endParaRPr lang="da-DK" sz="2800" dirty="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da-DK" sz="2800" dirty="0" err="1">
                <a:latin typeface="Arial" panose="020B0604020202020204" pitchFamily="34" charset="0"/>
                <a:ea typeface="Times New Roman" panose="02020603050405020304" pitchFamily="18" charset="0"/>
                <a:cs typeface="Arial" panose="020B0604020202020204" pitchFamily="34" charset="0"/>
              </a:rPr>
              <a:t>TR’er</a:t>
            </a:r>
            <a:r>
              <a:rPr lang="da-DK" sz="2800" dirty="0">
                <a:latin typeface="Arial" panose="020B0604020202020204" pitchFamily="34" charset="0"/>
                <a:ea typeface="Times New Roman" panose="02020603050405020304" pitchFamily="18" charset="0"/>
                <a:cs typeface="Arial" panose="020B0604020202020204" pitchFamily="34" charset="0"/>
              </a:rPr>
              <a:t>, </a:t>
            </a:r>
            <a:r>
              <a:rPr lang="da-DK" sz="2800" dirty="0" err="1">
                <a:latin typeface="Arial" panose="020B0604020202020204" pitchFamily="34" charset="0"/>
                <a:ea typeface="Times New Roman" panose="02020603050405020304" pitchFamily="18" charset="0"/>
                <a:cs typeface="Arial" panose="020B0604020202020204" pitchFamily="34" charset="0"/>
              </a:rPr>
              <a:t>AMR’er</a:t>
            </a:r>
            <a:r>
              <a:rPr lang="da-DK" sz="2800" dirty="0">
                <a:latin typeface="Arial" panose="020B0604020202020204" pitchFamily="34" charset="0"/>
                <a:ea typeface="Times New Roman" panose="02020603050405020304" pitchFamily="18" charset="0"/>
                <a:cs typeface="Arial" panose="020B0604020202020204" pitchFamily="34" charset="0"/>
              </a:rPr>
              <a:t> og ledere er velkomne! </a:t>
            </a:r>
          </a:p>
          <a:p>
            <a:pPr algn="ctr">
              <a:lnSpc>
                <a:spcPct val="115000"/>
              </a:lnSpc>
            </a:pPr>
            <a:r>
              <a:rPr lang="da-DK"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OBS:  mødet er fra kl. 9.30 - 12.30 </a:t>
            </a:r>
            <a:endParaRPr lang="da-DK" sz="2800" u="sng" dirty="0">
              <a:effectLst/>
              <a:latin typeface="Arial" panose="020B0604020202020204" pitchFamily="34" charset="0"/>
              <a:ea typeface="Times New Roman" panose="02020603050405020304" pitchFamily="18" charset="0"/>
              <a:cs typeface="Arial" panose="020B0604020202020204" pitchFamily="34" charset="0"/>
            </a:endParaRPr>
          </a:p>
          <a:p>
            <a:endParaRPr lang="da-DK" sz="2800" dirty="0">
              <a:latin typeface="Arial" panose="020B0604020202020204" pitchFamily="34" charset="0"/>
              <a:cs typeface="Arial" panose="020B0604020202020204" pitchFamily="34" charset="0"/>
            </a:endParaRPr>
          </a:p>
        </p:txBody>
      </p:sp>
      <p:pic>
        <p:nvPicPr>
          <p:cNvPr id="2052" name="Picture 4" descr="Alexandra Krautwald foredrag | Unge, udvikling og fremtidens ledelse">
            <a:extLst>
              <a:ext uri="{FF2B5EF4-FFF2-40B4-BE49-F238E27FC236}">
                <a16:creationId xmlns:a16="http://schemas.microsoft.com/office/drawing/2014/main" id="{2AD5BFC1-5638-3026-0FD8-5B3196623F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300" t="4085" r="34994"/>
          <a:stretch/>
        </p:blipFill>
        <p:spPr bwMode="auto">
          <a:xfrm>
            <a:off x="9028939" y="3669708"/>
            <a:ext cx="2328672" cy="2641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93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46FFF-72A5-61CE-333E-661DF2C6F5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5F76580-4793-19FD-0090-4CBB2E3F5476}"/>
              </a:ext>
            </a:extLst>
          </p:cNvPr>
          <p:cNvSpPr>
            <a:spLocks noGrp="1"/>
          </p:cNvSpPr>
          <p:nvPr>
            <p:ph type="title"/>
          </p:nvPr>
        </p:nvSpPr>
        <p:spPr/>
        <p:txBody>
          <a:bodyPr/>
          <a:lstStyle/>
          <a:p>
            <a:r>
              <a:rPr lang="da-DK"/>
              <a:t>Sommerfest</a:t>
            </a:r>
            <a:endParaRPr lang="da-DK" dirty="0"/>
          </a:p>
        </p:txBody>
      </p:sp>
      <p:sp>
        <p:nvSpPr>
          <p:cNvPr id="3" name="Pladsholder til indhold 2">
            <a:extLst>
              <a:ext uri="{FF2B5EF4-FFF2-40B4-BE49-F238E27FC236}">
                <a16:creationId xmlns:a16="http://schemas.microsoft.com/office/drawing/2014/main" id="{B4E51EC6-9B5E-F476-0656-58B4C789BEE6}"/>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99C2E7B8-7297-FCFE-259D-23E191616181}"/>
              </a:ext>
            </a:extLst>
          </p:cNvPr>
          <p:cNvPicPr>
            <a:picLocks noChangeAspect="1"/>
          </p:cNvPicPr>
          <p:nvPr/>
        </p:nvPicPr>
        <p:blipFill>
          <a:blip r:embed="rId3"/>
          <a:stretch>
            <a:fillRect/>
          </a:stretch>
        </p:blipFill>
        <p:spPr>
          <a:xfrm>
            <a:off x="0" y="6245"/>
            <a:ext cx="12192000" cy="6845509"/>
          </a:xfrm>
          <a:prstGeom prst="rect">
            <a:avLst/>
          </a:prstGeom>
        </p:spPr>
      </p:pic>
    </p:spTree>
    <p:extLst>
      <p:ext uri="{BB962C8B-B14F-4D97-AF65-F5344CB8AC3E}">
        <p14:creationId xmlns:p14="http://schemas.microsoft.com/office/powerpoint/2010/main" val="36353679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105E5C-300A-F4D7-A28D-DE2E86D6B23E}"/>
            </a:ext>
          </a:extLst>
        </p:cNvPr>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el 1">
            <a:extLst>
              <a:ext uri="{FF2B5EF4-FFF2-40B4-BE49-F238E27FC236}">
                <a16:creationId xmlns:a16="http://schemas.microsoft.com/office/drawing/2014/main" id="{3DA555D1-096D-F8CB-5F72-6CE5D22C0DFF}"/>
              </a:ext>
            </a:extLst>
          </p:cNvPr>
          <p:cNvSpPr txBox="1">
            <a:spLocks/>
          </p:cNvSpPr>
          <p:nvPr/>
        </p:nvSpPr>
        <p:spPr>
          <a:xfrm>
            <a:off x="983316" y="-179392"/>
            <a:ext cx="6637708" cy="19068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lang="en-US" b="1" kern="1200" dirty="0">
                <a:solidFill>
                  <a:schemeClr val="tx1"/>
                </a:solidFill>
                <a:effectLst>
                  <a:outerShdw blurRad="38100" dist="38100" dir="2700000" algn="tl">
                    <a:srgbClr val="000000">
                      <a:alpha val="43137"/>
                    </a:srgbClr>
                  </a:outerShdw>
                </a:effectLst>
                <a:latin typeface="+mj-lt"/>
                <a:ea typeface="+mj-ea"/>
                <a:cs typeface="+mj-cs"/>
              </a:rPr>
              <a:t>TR-</a:t>
            </a:r>
            <a:r>
              <a:rPr lang="en-US" b="1" kern="1200" dirty="0" err="1">
                <a:solidFill>
                  <a:schemeClr val="tx1"/>
                </a:solidFill>
                <a:effectLst>
                  <a:outerShdw blurRad="38100" dist="38100" dir="2700000" algn="tl">
                    <a:srgbClr val="000000">
                      <a:alpha val="43137"/>
                    </a:srgbClr>
                  </a:outerShdw>
                </a:effectLst>
                <a:latin typeface="+mj-lt"/>
                <a:ea typeface="+mj-ea"/>
                <a:cs typeface="+mj-cs"/>
              </a:rPr>
              <a:t>træf</a:t>
            </a:r>
            <a:r>
              <a:rPr lang="en-US" b="1" kern="1200" dirty="0">
                <a:solidFill>
                  <a:schemeClr val="tx1"/>
                </a:solidFill>
                <a:effectLst>
                  <a:outerShdw blurRad="38100" dist="38100" dir="2700000" algn="tl">
                    <a:srgbClr val="000000">
                      <a:alpha val="43137"/>
                    </a:srgbClr>
                  </a:outerShdw>
                </a:effectLst>
                <a:latin typeface="+mj-lt"/>
                <a:ea typeface="+mj-ea"/>
                <a:cs typeface="+mj-cs"/>
              </a:rPr>
              <a:t> i Fredericia </a:t>
            </a:r>
            <a:r>
              <a:rPr lang="en-US" b="1" kern="1200" dirty="0" err="1">
                <a:solidFill>
                  <a:schemeClr val="tx1"/>
                </a:solidFill>
                <a:effectLst>
                  <a:outerShdw blurRad="38100" dist="38100" dir="2700000" algn="tl">
                    <a:srgbClr val="000000">
                      <a:alpha val="43137"/>
                    </a:srgbClr>
                  </a:outerShdw>
                </a:effectLst>
                <a:latin typeface="+mj-lt"/>
                <a:ea typeface="+mj-ea"/>
                <a:cs typeface="+mj-cs"/>
              </a:rPr>
              <a:t>tirsdag</a:t>
            </a:r>
            <a:r>
              <a:rPr lang="en-US" b="1" kern="1200" dirty="0">
                <a:solidFill>
                  <a:schemeClr val="tx1"/>
                </a:solidFill>
                <a:effectLst>
                  <a:outerShdw blurRad="38100" dist="38100" dir="2700000" algn="tl">
                    <a:srgbClr val="000000">
                      <a:alpha val="43137"/>
                    </a:srgbClr>
                  </a:outerShdw>
                </a:effectLst>
                <a:latin typeface="+mj-lt"/>
                <a:ea typeface="+mj-ea"/>
                <a:cs typeface="+mj-cs"/>
              </a:rPr>
              <a:t> d. 2. September   </a:t>
            </a:r>
            <a:endParaRPr kumimoji="0" lang="en-US"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
        <p:nvSpPr>
          <p:cNvPr id="14" name="Pladsholder til indhold 2">
            <a:extLst>
              <a:ext uri="{FF2B5EF4-FFF2-40B4-BE49-F238E27FC236}">
                <a16:creationId xmlns:a16="http://schemas.microsoft.com/office/drawing/2014/main" id="{DAA2C04D-C817-42A9-0E1A-4BFACBD955D8}"/>
              </a:ext>
            </a:extLst>
          </p:cNvPr>
          <p:cNvSpPr txBox="1">
            <a:spLocks/>
          </p:cNvSpPr>
          <p:nvPr/>
        </p:nvSpPr>
        <p:spPr>
          <a:xfrm>
            <a:off x="983316" y="2047864"/>
            <a:ext cx="5236249" cy="371899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noProof="0" dirty="0">
                <a:latin typeface="Arial" panose="020B0604020202020204" pitchFamily="34" charset="0"/>
                <a:cs typeface="Arial" panose="020B0604020202020204" pitchFamily="34" charset="0"/>
              </a:rPr>
              <a:t>Tirsdag d. 2. september er der TR-træf i Fredericia, som startskud på OK 26.</a:t>
            </a:r>
          </a:p>
          <a:p>
            <a:endParaRPr lang="da-DK" sz="2000" noProof="0" dirty="0">
              <a:latin typeface="Arial" panose="020B0604020202020204" pitchFamily="34" charset="0"/>
              <a:cs typeface="Arial" panose="020B0604020202020204" pitchFamily="34" charset="0"/>
            </a:endParaRPr>
          </a:p>
          <a:p>
            <a:r>
              <a:rPr lang="da-DK" sz="2000" noProof="0" dirty="0">
                <a:latin typeface="Arial" panose="020B0604020202020204" pitchFamily="34" charset="0"/>
                <a:cs typeface="Arial" panose="020B0604020202020204" pitchFamily="34" charset="0"/>
              </a:rPr>
              <a:t>FOA</a:t>
            </a:r>
            <a:r>
              <a:rPr lang="da-DK" sz="2000" noProof="0" dirty="0">
                <a:effectLst/>
                <a:latin typeface="Arial" panose="020B0604020202020204" pitchFamily="34" charset="0"/>
                <a:cs typeface="Arial" panose="020B0604020202020204" pitchFamily="34" charset="0"/>
              </a:rPr>
              <a:t> samler 2.000 tillidsvalgte og 250 politisk valgte og ansatte til en dag, der bliver en central del af OK26-forløbet.</a:t>
            </a:r>
          </a:p>
          <a:p>
            <a:endParaRPr lang="da-DK" sz="2000" noProof="0" dirty="0">
              <a:effectLst/>
              <a:latin typeface="Arial" panose="020B0604020202020204" pitchFamily="34" charset="0"/>
              <a:cs typeface="Arial" panose="020B0604020202020204" pitchFamily="34" charset="0"/>
            </a:endParaRPr>
          </a:p>
          <a:p>
            <a:r>
              <a:rPr lang="da-DK" sz="2000" noProof="0" dirty="0">
                <a:effectLst/>
                <a:latin typeface="Arial" panose="020B0604020202020204" pitchFamily="34" charset="0"/>
                <a:cs typeface="Arial" panose="020B0604020202020204" pitchFamily="34" charset="0"/>
              </a:rPr>
              <a:t>Formålet er at styrke de tillidsvalgtes rolle, skabe sammenhæng gennem hele overenskomstforløbet og fungere som optakt til lokale medlemsmøder og </a:t>
            </a:r>
            <a:r>
              <a:rPr lang="da-DK" sz="2000" noProof="0" dirty="0" err="1">
                <a:effectLst/>
                <a:latin typeface="Arial" panose="020B0604020202020204" pitchFamily="34" charset="0"/>
                <a:cs typeface="Arial" panose="020B0604020202020204" pitchFamily="34" charset="0"/>
              </a:rPr>
              <a:t>kravsindsamling</a:t>
            </a:r>
            <a:r>
              <a:rPr lang="da-DK" sz="2000" noProof="0" dirty="0">
                <a:effectLst/>
                <a:latin typeface="Arial" panose="020B0604020202020204" pitchFamily="34" charset="0"/>
                <a:cs typeface="Arial" panose="020B0604020202020204" pitchFamily="34" charset="0"/>
              </a:rPr>
              <a:t> i september 2025.</a:t>
            </a:r>
            <a:endParaRPr lang="da-DK" sz="2000" noProof="0" dirty="0">
              <a:latin typeface="Arial" panose="020B0604020202020204" pitchFamily="34" charset="0"/>
              <a:cs typeface="Arial" panose="020B0604020202020204" pitchFamily="34" charset="0"/>
            </a:endParaRPr>
          </a:p>
          <a:p>
            <a:endParaRPr lang="en-US" sz="1700" dirty="0"/>
          </a:p>
        </p:txBody>
      </p:sp>
      <p:pic>
        <p:nvPicPr>
          <p:cNvPr id="3076" name="Picture 4" descr="Fælles kamp for ordentlige arbejdsvilkår | FOA">
            <a:extLst>
              <a:ext uri="{FF2B5EF4-FFF2-40B4-BE49-F238E27FC236}">
                <a16:creationId xmlns:a16="http://schemas.microsoft.com/office/drawing/2014/main" id="{56CD0932-2516-33A5-37A4-6E05CBB57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564" r="16970" b="-1"/>
          <a:stretch/>
        </p:blipFill>
        <p:spPr bwMode="auto">
          <a:xfrm>
            <a:off x="8843572" y="3860846"/>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Røde faner i Kongevejsparken den 1. maj | SønderborgNYT">
            <a:extLst>
              <a:ext uri="{FF2B5EF4-FFF2-40B4-BE49-F238E27FC236}">
                <a16:creationId xmlns:a16="http://schemas.microsoft.com/office/drawing/2014/main" id="{5CA59766-66A8-D6F3-8C0A-53A65EC760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23" r="9172" b="2"/>
          <a:stretch/>
        </p:blipFill>
        <p:spPr bwMode="auto">
          <a:xfrm>
            <a:off x="5902328" y="2457969"/>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C72A194E-F0CB-1E86-A35A-A6A5D086753B}"/>
              </a:ext>
            </a:extLst>
          </p:cNvPr>
          <p:cNvPicPr>
            <a:picLocks noChangeAspect="1"/>
          </p:cNvPicPr>
          <p:nvPr/>
        </p:nvPicPr>
        <p:blipFill rotWithShape="1">
          <a:blip r:embed="rId5">
            <a:extLst>
              <a:ext uri="{28A0092B-C50C-407E-A947-70E740481C1C}">
                <a14:useLocalDpi xmlns:a14="http://schemas.microsoft.com/office/drawing/2010/main" val="0"/>
              </a:ext>
            </a:extLst>
          </a:blip>
          <a:srcRect t="10299" r="3" b="12484"/>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2" name="Pladsholder til sidefod 1">
            <a:extLst>
              <a:ext uri="{FF2B5EF4-FFF2-40B4-BE49-F238E27FC236}">
                <a16:creationId xmlns:a16="http://schemas.microsoft.com/office/drawing/2014/main" id="{062F2883-7B15-BB6D-729E-51D93FD9A3A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tint val="75000"/>
                  </a:schemeClr>
                </a:solidFill>
                <a:effectLst/>
                <a:uLnTx/>
                <a:uFillTx/>
                <a:latin typeface="+mn-lt"/>
                <a:ea typeface="+mn-ea"/>
                <a:cs typeface="+mn-cs"/>
              </a:rPr>
              <a:t>FOA-WIFI: Farfartil4</a:t>
            </a:r>
          </a:p>
        </p:txBody>
      </p:sp>
    </p:spTree>
    <p:extLst>
      <p:ext uri="{BB962C8B-B14F-4D97-AF65-F5344CB8AC3E}">
        <p14:creationId xmlns:p14="http://schemas.microsoft.com/office/powerpoint/2010/main" val="1787432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el 1">
            <a:extLst>
              <a:ext uri="{FF2B5EF4-FFF2-40B4-BE49-F238E27FC236}">
                <a16:creationId xmlns:a16="http://schemas.microsoft.com/office/drawing/2014/main" id="{031157D1-0ADE-6728-7823-353EC3267D84}"/>
              </a:ext>
            </a:extLst>
          </p:cNvPr>
          <p:cNvSpPr>
            <a:spLocks noGrp="1"/>
          </p:cNvSpPr>
          <p:nvPr>
            <p:ph type="title"/>
          </p:nvPr>
        </p:nvSpPr>
        <p:spPr>
          <a:xfrm>
            <a:off x="3880430" y="583345"/>
            <a:ext cx="7160357" cy="4164820"/>
          </a:xfrm>
        </p:spPr>
        <p:txBody>
          <a:bodyPr vert="horz" lIns="91440" tIns="45720" rIns="91440" bIns="45720" rtlCol="0" anchor="t">
            <a:normAutofit/>
          </a:bodyPr>
          <a:lstStyle/>
          <a:p>
            <a:pPr algn="r"/>
            <a:r>
              <a:rPr lang="en-US" sz="8000" kern="1200">
                <a:solidFill>
                  <a:srgbClr val="FFFFFF"/>
                </a:solidFill>
                <a:latin typeface="+mj-lt"/>
                <a:ea typeface="+mj-ea"/>
                <a:cs typeface="+mj-cs"/>
              </a:rPr>
              <a:t>Har I noget I vil dele på falderebet? </a:t>
            </a:r>
          </a:p>
        </p:txBody>
      </p:sp>
      <p:sp>
        <p:nvSpPr>
          <p:cNvPr id="1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6" name="Straight Connector 1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8"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0"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2"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760732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78AD2D-9C94-0E33-2A20-E7ED500C1C4D}"/>
              </a:ext>
            </a:extLst>
          </p:cNvPr>
          <p:cNvSpPr>
            <a:spLocks noGrp="1"/>
          </p:cNvSpPr>
          <p:nvPr>
            <p:ph type="title"/>
          </p:nvPr>
        </p:nvSpPr>
        <p:spPr>
          <a:xfrm>
            <a:off x="7031302" y="1128093"/>
            <a:ext cx="4482526" cy="1919905"/>
          </a:xfrm>
        </p:spPr>
        <p:txBody>
          <a:bodyPr vert="horz" lIns="91440" tIns="45720" rIns="91440" bIns="45720" rtlCol="0" anchor="t">
            <a:noAutofit/>
          </a:bodyPr>
          <a:lstStyle/>
          <a:p>
            <a:r>
              <a:rPr lang="en-US" sz="6600" b="1" kern="1200" dirty="0">
                <a:effectLst>
                  <a:outerShdw blurRad="38100" dist="38100" dir="2700000" algn="tl">
                    <a:srgbClr val="000000">
                      <a:alpha val="43137"/>
                    </a:srgbClr>
                  </a:outerShdw>
                </a:effectLst>
                <a:latin typeface="+mj-lt"/>
                <a:ea typeface="+mj-ea"/>
                <a:cs typeface="+mj-cs"/>
              </a:rPr>
              <a:t>FARVEL OG TAK FOR I DAG</a:t>
            </a:r>
          </a:p>
        </p:txBody>
      </p:sp>
      <p:sp>
        <p:nvSpPr>
          <p:cNvPr id="98" name="Rectangle 97">
            <a:extLst>
              <a:ext uri="{FF2B5EF4-FFF2-40B4-BE49-F238E27FC236}">
                <a16:creationId xmlns:a16="http://schemas.microsoft.com/office/drawing/2014/main" id="{B00278AE-C62A-3610-2127-E5F5BEDC2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4470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lede 2">
            <a:extLst>
              <a:ext uri="{FF2B5EF4-FFF2-40B4-BE49-F238E27FC236}">
                <a16:creationId xmlns:a16="http://schemas.microsoft.com/office/drawing/2014/main" id="{20CD5D6D-B1C2-A0C7-7BB2-2758CFA6A918}"/>
              </a:ext>
            </a:extLst>
          </p:cNvPr>
          <p:cNvPicPr>
            <a:picLocks noChangeAspect="1"/>
          </p:cNvPicPr>
          <p:nvPr/>
        </p:nvPicPr>
        <p:blipFill>
          <a:blip r:embed="rId3"/>
          <a:srcRect l="5637" r="1" b="1"/>
          <a:stretch/>
        </p:blipFill>
        <p:spPr>
          <a:xfrm>
            <a:off x="801329" y="1252906"/>
            <a:ext cx="2988458" cy="4338330"/>
          </a:xfrm>
          <a:prstGeom prst="rect">
            <a:avLst/>
          </a:prstGeom>
        </p:spPr>
      </p:pic>
      <p:pic>
        <p:nvPicPr>
          <p:cNvPr id="4" name="Pladsholder til indhold 3">
            <a:extLst>
              <a:ext uri="{FF2B5EF4-FFF2-40B4-BE49-F238E27FC236}">
                <a16:creationId xmlns:a16="http://schemas.microsoft.com/office/drawing/2014/main" id="{E1270852-9EA2-EF10-5DB1-633CB2032E8A}"/>
              </a:ext>
            </a:extLst>
          </p:cNvPr>
          <p:cNvPicPr>
            <a:picLocks noChangeAspect="1"/>
          </p:cNvPicPr>
          <p:nvPr/>
        </p:nvPicPr>
        <p:blipFill>
          <a:blip r:embed="rId4"/>
          <a:srcRect l="1024" r="3" b="3"/>
          <a:stretch/>
        </p:blipFill>
        <p:spPr>
          <a:xfrm>
            <a:off x="3976385" y="1188955"/>
            <a:ext cx="2119616" cy="2141545"/>
          </a:xfrm>
          <a:prstGeom prst="rect">
            <a:avLst/>
          </a:prstGeom>
        </p:spPr>
      </p:pic>
      <p:cxnSp>
        <p:nvCxnSpPr>
          <p:cNvPr id="100" name="Straight Connector 9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7885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Billede 5">
            <a:extLst>
              <a:ext uri="{FF2B5EF4-FFF2-40B4-BE49-F238E27FC236}">
                <a16:creationId xmlns:a16="http://schemas.microsoft.com/office/drawing/2014/main" id="{93874906-73E4-1314-E160-5DBD2CB3155A}"/>
              </a:ext>
            </a:extLst>
          </p:cNvPr>
          <p:cNvPicPr>
            <a:picLocks noChangeAspect="1"/>
          </p:cNvPicPr>
          <p:nvPr/>
        </p:nvPicPr>
        <p:blipFill>
          <a:blip r:embed="rId5"/>
          <a:srcRect r="1024"/>
          <a:stretch/>
        </p:blipFill>
        <p:spPr>
          <a:xfrm>
            <a:off x="3976452" y="3522263"/>
            <a:ext cx="2122537" cy="2144496"/>
          </a:xfrm>
          <a:prstGeom prst="rect">
            <a:avLst/>
          </a:prstGeom>
        </p:spPr>
      </p:pic>
    </p:spTree>
    <p:extLst>
      <p:ext uri="{BB962C8B-B14F-4D97-AF65-F5344CB8AC3E}">
        <p14:creationId xmlns:p14="http://schemas.microsoft.com/office/powerpoint/2010/main" val="4282917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75E3AF2-C5AE-5EE2-6901-A5C345241C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think-cell data - do not delete" hidden="1">
                        <a:extLst>
                          <a:ext uri="{FF2B5EF4-FFF2-40B4-BE49-F238E27FC236}">
                            <a16:creationId xmlns:a16="http://schemas.microsoft.com/office/drawing/2014/main" id="{075E3AF2-C5AE-5EE2-6901-A5C345241C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Kombinationstegning: figur 8">
            <a:extLst>
              <a:ext uri="{FF2B5EF4-FFF2-40B4-BE49-F238E27FC236}">
                <a16:creationId xmlns:a16="http://schemas.microsoft.com/office/drawing/2014/main" id="{FF1260E0-133B-7F73-721D-4FAED7D896C5}"/>
              </a:ext>
            </a:extLst>
          </p:cNvPr>
          <p:cNvSpPr/>
          <p:nvPr/>
        </p:nvSpPr>
        <p:spPr>
          <a:xfrm>
            <a:off x="3268095" y="0"/>
            <a:ext cx="8923905" cy="6068106"/>
          </a:xfrm>
          <a:custGeom>
            <a:avLst/>
            <a:gdLst>
              <a:gd name="connsiteX0" fmla="*/ 0 w 8668725"/>
              <a:gd name="connsiteY0" fmla="*/ 0 h 6068106"/>
              <a:gd name="connsiteX1" fmla="*/ 8668725 w 8668725"/>
              <a:gd name="connsiteY1" fmla="*/ 0 h 6068106"/>
              <a:gd name="connsiteX2" fmla="*/ 8668725 w 8668725"/>
              <a:gd name="connsiteY2" fmla="*/ 6068106 h 6068106"/>
              <a:gd name="connsiteX3" fmla="*/ 3180629 w 8668725"/>
              <a:gd name="connsiteY3" fmla="*/ 6068106 h 6068106"/>
              <a:gd name="connsiteX4" fmla="*/ 3187589 w 8668725"/>
              <a:gd name="connsiteY4" fmla="*/ 5953684 h 6068106"/>
              <a:gd name="connsiteX5" fmla="*/ 1860115 w 8668725"/>
              <a:gd name="connsiteY5" fmla="*/ 1818721 h 6068106"/>
              <a:gd name="connsiteX6" fmla="*/ 22924 w 8668725"/>
              <a:gd name="connsiteY6" fmla="*/ 14802 h 60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8725" h="6068106">
                <a:moveTo>
                  <a:pt x="0" y="0"/>
                </a:moveTo>
                <a:lnTo>
                  <a:pt x="8668725" y="0"/>
                </a:lnTo>
                <a:lnTo>
                  <a:pt x="8668725" y="6068106"/>
                </a:lnTo>
                <a:lnTo>
                  <a:pt x="3180629" y="6068106"/>
                </a:lnTo>
                <a:lnTo>
                  <a:pt x="3187589" y="5953684"/>
                </a:lnTo>
                <a:cubicBezTo>
                  <a:pt x="3237792" y="4616783"/>
                  <a:pt x="2799267" y="3132836"/>
                  <a:pt x="1860115" y="1818721"/>
                </a:cubicBezTo>
                <a:cubicBezTo>
                  <a:pt x="1331842" y="1079532"/>
                  <a:pt x="701430" y="472805"/>
                  <a:pt x="22924" y="14802"/>
                </a:cubicBezTo>
                <a:close/>
              </a:path>
            </a:pathLst>
          </a:custGeom>
          <a:solidFill>
            <a:schemeClr val="tx2">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dirty="0"/>
          </a:p>
        </p:txBody>
      </p:sp>
      <p:sp>
        <p:nvSpPr>
          <p:cNvPr id="3" name="Titel 2">
            <a:extLst>
              <a:ext uri="{FF2B5EF4-FFF2-40B4-BE49-F238E27FC236}">
                <a16:creationId xmlns:a16="http://schemas.microsoft.com/office/drawing/2014/main" id="{64D931D7-79F8-4B21-93DC-F474931C8CC7}"/>
              </a:ext>
            </a:extLst>
          </p:cNvPr>
          <p:cNvSpPr>
            <a:spLocks noGrp="1"/>
          </p:cNvSpPr>
          <p:nvPr>
            <p:ph type="title"/>
          </p:nvPr>
        </p:nvSpPr>
        <p:spPr>
          <a:xfrm>
            <a:off x="5599890" y="268288"/>
            <a:ext cx="5845787" cy="830151"/>
          </a:xfrm>
        </p:spPr>
        <p:txBody>
          <a:bodyPr vert="horz">
            <a:normAutofit fontScale="90000"/>
          </a:bodyPr>
          <a:lstStyle/>
          <a:p>
            <a:r>
              <a:rPr lang="da-DK" sz="4800" dirty="0"/>
              <a:t>Et eksklusivt fællesskab</a:t>
            </a:r>
          </a:p>
        </p:txBody>
      </p:sp>
      <p:pic>
        <p:nvPicPr>
          <p:cNvPr id="10" name="Picture 2">
            <a:extLst>
              <a:ext uri="{FF2B5EF4-FFF2-40B4-BE49-F238E27FC236}">
                <a16:creationId xmlns:a16="http://schemas.microsoft.com/office/drawing/2014/main" id="{2A12BE06-D948-48CA-00FF-E03A7231C1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106" y="268288"/>
            <a:ext cx="1400175" cy="5619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FFC0906B-8BAA-1DF1-7CD8-3F2AEDA680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128" y="4395149"/>
            <a:ext cx="1076325" cy="352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EF29183-1039-A91A-8DCE-958DE27C95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431" y="2006410"/>
            <a:ext cx="1143000" cy="73342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BB7F5CE0-D02A-2BD5-B3D2-58A286B896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431" y="3147610"/>
            <a:ext cx="952500" cy="647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5FD36DC-36AA-C298-4997-88377451E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7506" y="4203085"/>
            <a:ext cx="704850" cy="71437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8AE39A0B-DCA9-4991-9988-613904C747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255" y="5325235"/>
            <a:ext cx="962025" cy="6191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8E66AFA-C9EC-E105-C68E-AE2697F1FD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327" y="5325235"/>
            <a:ext cx="1381125" cy="7429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B15E9CB2-7E9C-ED2F-EA70-3B093E663D6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1499" y="5372860"/>
            <a:ext cx="1657350" cy="5238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t billede, der indeholder tekst, clipart, vektorgrafik&#10;&#10;Automatisk genereret beskrivelse">
            <a:extLst>
              <a:ext uri="{FF2B5EF4-FFF2-40B4-BE49-F238E27FC236}">
                <a16:creationId xmlns:a16="http://schemas.microsoft.com/office/drawing/2014/main" id="{AD2D22B6-1705-E925-F15E-59ED75EA43F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52139" y="4247172"/>
            <a:ext cx="571500" cy="67627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Et billede, der indeholder tekst, clipart&#10;&#10;Automatisk genereret beskrivelse">
            <a:extLst>
              <a:ext uri="{FF2B5EF4-FFF2-40B4-BE49-F238E27FC236}">
                <a16:creationId xmlns:a16="http://schemas.microsoft.com/office/drawing/2014/main" id="{1A0AF236-7A4D-493A-4D45-AFEB88DCA07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11896" y="5325235"/>
            <a:ext cx="1066800" cy="4953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Et billede, der indeholder tekst, clipart&#10;&#10;Automatisk genereret beskrivelse">
            <a:extLst>
              <a:ext uri="{FF2B5EF4-FFF2-40B4-BE49-F238E27FC236}">
                <a16:creationId xmlns:a16="http://schemas.microsoft.com/office/drawing/2014/main" id="{B305F5D8-08A9-236A-5532-92537CB4841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9636" y="1240548"/>
            <a:ext cx="110490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7AE2560-9657-9F86-7F31-AF15BC10858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1803" y="2033926"/>
            <a:ext cx="11811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t billede, der indeholder tekst&#10;&#10;Automatisk genereret beskrivelse">
            <a:extLst>
              <a:ext uri="{FF2B5EF4-FFF2-40B4-BE49-F238E27FC236}">
                <a16:creationId xmlns:a16="http://schemas.microsoft.com/office/drawing/2014/main" id="{69DFD718-17C1-F709-F54E-F63E4F3C979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35745" y="3153989"/>
            <a:ext cx="16764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8081FE18-D259-3A28-9294-A8AECCDAFAA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4571" y="3125348"/>
            <a:ext cx="140017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07AF4364-965A-47AC-05BE-54E1F0B15AA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98732" y="4409097"/>
            <a:ext cx="1276350" cy="352425"/>
          </a:xfrm>
          <a:prstGeom prst="rect">
            <a:avLst/>
          </a:prstGeom>
          <a:noFill/>
          <a:extLst>
            <a:ext uri="{909E8E84-426E-40DD-AFC4-6F175D3DCCD1}">
              <a14:hiddenFill xmlns:a14="http://schemas.microsoft.com/office/drawing/2010/main">
                <a:solidFill>
                  <a:srgbClr val="FFFFFF"/>
                </a:solidFill>
              </a14:hiddenFill>
            </a:ext>
          </a:extLst>
        </p:spPr>
      </p:pic>
      <p:sp>
        <p:nvSpPr>
          <p:cNvPr id="1024" name="Undertitel 6">
            <a:extLst>
              <a:ext uri="{FF2B5EF4-FFF2-40B4-BE49-F238E27FC236}">
                <a16:creationId xmlns:a16="http://schemas.microsoft.com/office/drawing/2014/main" id="{F75ACA7F-E8B8-5CA9-E3B6-6F84B5F5D5B8}"/>
              </a:ext>
            </a:extLst>
          </p:cNvPr>
          <p:cNvSpPr txBox="1">
            <a:spLocks/>
          </p:cNvSpPr>
          <p:nvPr/>
        </p:nvSpPr>
        <p:spPr>
          <a:xfrm>
            <a:off x="6416920" y="1366727"/>
            <a:ext cx="4656440" cy="462522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indent="-285750" algn="l" fontAlgn="auto">
              <a:lnSpc>
                <a:spcPct val="100000"/>
              </a:lnSpc>
              <a:spcAft>
                <a:spcPts val="0"/>
              </a:spcAft>
              <a:buClr>
                <a:schemeClr val="tx1"/>
              </a:buClr>
              <a:buSzTx/>
              <a:buFont typeface="Arial" panose="020B0604020202020204" pitchFamily="34" charset="0"/>
              <a:buChar char="•"/>
              <a:tabLst/>
              <a:defRPr/>
            </a:pPr>
            <a:r>
              <a:rPr kumimoji="0" lang="da-DK" sz="2000" b="0" i="0" u="none" strike="noStrike" kern="1200" cap="none" spc="0" normalizeH="0" baseline="0" noProof="0" dirty="0">
                <a:ln>
                  <a:noFill/>
                </a:ln>
                <a:solidFill>
                  <a:schemeClr val="accent6"/>
                </a:solidFill>
                <a:effectLst/>
                <a:uLnTx/>
                <a:uFillTx/>
                <a:latin typeface="+mj-lt"/>
                <a:ea typeface="+mn-ea"/>
                <a:cs typeface="+mn-cs"/>
              </a:rPr>
              <a:t>Ejet af fagforeninger repræsenteret via Interesseforeningen</a:t>
            </a:r>
          </a:p>
          <a:p>
            <a:pPr marL="285750" marR="0" indent="-285750" algn="l" fontAlgn="auto">
              <a:lnSpc>
                <a:spcPct val="100000"/>
              </a:lnSpc>
              <a:spcAft>
                <a:spcPts val="0"/>
              </a:spcAft>
              <a:buClr>
                <a:schemeClr val="tx1"/>
              </a:buClr>
              <a:buSzTx/>
              <a:buFont typeface="Arial" panose="020B0604020202020204" pitchFamily="34" charset="0"/>
              <a:buChar char="•"/>
              <a:tabLst/>
              <a:defRPr/>
            </a:pPr>
            <a:r>
              <a:rPr lang="da-DK" sz="2000" dirty="0">
                <a:solidFill>
                  <a:schemeClr val="accent6"/>
                </a:solidFill>
                <a:latin typeface="+mj-lt"/>
              </a:rPr>
              <a:t>Startede i 1936 og forsikrer i dag cirka 116.500 husstande</a:t>
            </a:r>
          </a:p>
          <a:p>
            <a:pPr marL="285750" marR="0" indent="-285750" algn="l" fontAlgn="auto">
              <a:lnSpc>
                <a:spcPct val="100000"/>
              </a:lnSpc>
              <a:spcAft>
                <a:spcPts val="0"/>
              </a:spcAft>
              <a:buClr>
                <a:schemeClr val="tx1"/>
              </a:buClr>
              <a:buSzTx/>
              <a:buFont typeface="Arial" panose="020B0604020202020204" pitchFamily="34" charset="0"/>
              <a:buChar char="•"/>
              <a:tabLst/>
              <a:defRPr/>
            </a:pPr>
            <a:r>
              <a:rPr kumimoji="0" lang="da-DK" sz="2000" b="0" i="0" u="none" strike="noStrike" kern="1200" cap="none" spc="0" normalizeH="0" baseline="0" noProof="0" dirty="0">
                <a:ln>
                  <a:noFill/>
                </a:ln>
                <a:solidFill>
                  <a:schemeClr val="accent6"/>
                </a:solidFill>
                <a:effectLst/>
                <a:uLnTx/>
                <a:uFillTx/>
                <a:latin typeface="+mj-lt"/>
                <a:ea typeface="+mn-ea"/>
                <a:cs typeface="+mn-cs"/>
              </a:rPr>
              <a:t>2/</a:t>
            </a:r>
            <a:r>
              <a:rPr lang="da-DK" sz="2000" dirty="0">
                <a:solidFill>
                  <a:schemeClr val="accent6"/>
                </a:solidFill>
                <a:latin typeface="+mj-lt"/>
              </a:rPr>
              <a:t>3 af overskuddet går tilbage til fagforeningerne</a:t>
            </a:r>
          </a:p>
          <a:p>
            <a:pPr marL="285750" marR="0" indent="-285750" algn="l" fontAlgn="auto">
              <a:lnSpc>
                <a:spcPct val="100000"/>
              </a:lnSpc>
              <a:spcAft>
                <a:spcPts val="0"/>
              </a:spcAft>
              <a:buClr>
                <a:schemeClr val="tx1"/>
              </a:buClr>
              <a:buSzTx/>
              <a:buFont typeface="Arial" panose="020B0604020202020204" pitchFamily="34" charset="0"/>
              <a:buChar char="•"/>
              <a:tabLst/>
              <a:defRPr/>
            </a:pPr>
            <a:r>
              <a:rPr lang="da-DK" sz="2000" dirty="0">
                <a:solidFill>
                  <a:schemeClr val="accent6"/>
                </a:solidFill>
                <a:latin typeface="+mj-lt"/>
              </a:rPr>
              <a:t>10% pulje som FOA bruger på feriehuse</a:t>
            </a:r>
          </a:p>
          <a:p>
            <a:pPr marL="285750" marR="0" indent="-285750" algn="l" fontAlgn="auto">
              <a:lnSpc>
                <a:spcPct val="100000"/>
              </a:lnSpc>
              <a:spcAft>
                <a:spcPts val="0"/>
              </a:spcAft>
              <a:buClr>
                <a:schemeClr val="tx1"/>
              </a:buClr>
              <a:buSzTx/>
              <a:buFont typeface="Arial" panose="020B0604020202020204" pitchFamily="34" charset="0"/>
              <a:buChar char="•"/>
              <a:tabLst/>
              <a:defRPr/>
            </a:pPr>
            <a:r>
              <a:rPr kumimoji="0" lang="da-DK" sz="2000" b="0" i="0" u="none" strike="noStrike" kern="1200" cap="none" spc="0" normalizeH="0" baseline="0" noProof="0" dirty="0">
                <a:ln>
                  <a:noFill/>
                </a:ln>
                <a:solidFill>
                  <a:schemeClr val="accent6"/>
                </a:solidFill>
                <a:effectLst/>
                <a:uLnTx/>
                <a:uFillTx/>
                <a:latin typeface="+mj-lt"/>
                <a:ea typeface="+mn-ea"/>
                <a:cs typeface="+mn-cs"/>
              </a:rPr>
              <a:t>Gælder både medlemmer </a:t>
            </a:r>
            <a:r>
              <a:rPr lang="da-DK" sz="2000" dirty="0">
                <a:solidFill>
                  <a:schemeClr val="accent6"/>
                </a:solidFill>
                <a:latin typeface="+mj-lt"/>
              </a:rPr>
              <a:t>og deres voksne børn samt pensionister</a:t>
            </a:r>
            <a:br>
              <a:rPr kumimoji="0" lang="da-DK" sz="2000" b="0" i="0" u="none" strike="noStrike" kern="1200" cap="none" spc="0" normalizeH="0" baseline="0" noProof="0" dirty="0">
                <a:ln>
                  <a:noFill/>
                </a:ln>
                <a:solidFill>
                  <a:schemeClr val="accent6"/>
                </a:solidFill>
                <a:effectLst/>
                <a:uLnTx/>
                <a:uFillTx/>
                <a:latin typeface="+mj-lt"/>
                <a:ea typeface="+mn-ea"/>
                <a:cs typeface="+mn-cs"/>
              </a:rPr>
            </a:br>
            <a:br>
              <a:rPr kumimoji="0" lang="da-DK" sz="2000" b="0" i="0" u="none" strike="noStrike" kern="1200" cap="none" spc="0" normalizeH="0" baseline="0" noProof="0" dirty="0">
                <a:ln>
                  <a:noFill/>
                </a:ln>
                <a:solidFill>
                  <a:schemeClr val="accent6"/>
                </a:solidFill>
                <a:effectLst/>
                <a:uLnTx/>
                <a:uFillTx/>
                <a:latin typeface="+mj-lt"/>
                <a:ea typeface="+mn-ea"/>
                <a:cs typeface="+mn-cs"/>
              </a:rPr>
            </a:br>
            <a:r>
              <a:rPr kumimoji="0" lang="da-DK" sz="2000" b="0" i="0" u="none" strike="noStrike" kern="1200" cap="none" spc="0" normalizeH="0" baseline="0" noProof="0" dirty="0">
                <a:ln>
                  <a:noFill/>
                </a:ln>
                <a:solidFill>
                  <a:schemeClr val="accent6"/>
                </a:solidFill>
                <a:effectLst/>
                <a:uLnTx/>
                <a:uFillTx/>
                <a:latin typeface="+mj-lt"/>
                <a:ea typeface="+mn-ea"/>
                <a:cs typeface="+mn-cs"/>
              </a:rPr>
              <a:t> </a:t>
            </a:r>
          </a:p>
        </p:txBody>
      </p:sp>
      <p:pic>
        <p:nvPicPr>
          <p:cNvPr id="2" name="Billede 1">
            <a:extLst>
              <a:ext uri="{FF2B5EF4-FFF2-40B4-BE49-F238E27FC236}">
                <a16:creationId xmlns:a16="http://schemas.microsoft.com/office/drawing/2014/main" id="{0072991C-A5EF-8869-2049-BD99B983B13D}"/>
              </a:ext>
            </a:extLst>
          </p:cNvPr>
          <p:cNvPicPr>
            <a:picLocks noChangeAspect="1"/>
          </p:cNvPicPr>
          <p:nvPr/>
        </p:nvPicPr>
        <p:blipFill>
          <a:blip r:embed="rId21"/>
          <a:stretch>
            <a:fillRect/>
          </a:stretch>
        </p:blipFill>
        <p:spPr>
          <a:xfrm>
            <a:off x="1696124" y="1273558"/>
            <a:ext cx="1692228" cy="361779"/>
          </a:xfrm>
          <a:prstGeom prst="rect">
            <a:avLst/>
          </a:prstGeom>
        </p:spPr>
      </p:pic>
      <p:pic>
        <p:nvPicPr>
          <p:cNvPr id="4" name="Billede 3" descr="Et billede, der indeholder Grafik, Font/skrifttype, tekst, design&#10;&#10;Automatisk genereret beskrivelse">
            <a:extLst>
              <a:ext uri="{FF2B5EF4-FFF2-40B4-BE49-F238E27FC236}">
                <a16:creationId xmlns:a16="http://schemas.microsoft.com/office/drawing/2014/main" id="{FBA8F9C8-2F34-AF29-A0BB-BB698A06D19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35745" y="2217648"/>
            <a:ext cx="1079108" cy="310950"/>
          </a:xfrm>
          <a:prstGeom prst="rect">
            <a:avLst/>
          </a:prstGeom>
        </p:spPr>
      </p:pic>
      <p:pic>
        <p:nvPicPr>
          <p:cNvPr id="6" name="Billede 5" descr="Et billede, der indeholder tekst, logo, Font/skrifttype, symbol&#10;&#10;Indhold genereret af kunstig intelligens kan være forkert.">
            <a:extLst>
              <a:ext uri="{FF2B5EF4-FFF2-40B4-BE49-F238E27FC236}">
                <a16:creationId xmlns:a16="http://schemas.microsoft.com/office/drawing/2014/main" id="{6C351306-8A74-DF93-3772-6E22BE37DBB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4102477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lowchart: Document 1">
            <a:extLst>
              <a:ext uri="{FF2B5EF4-FFF2-40B4-BE49-F238E27FC236}">
                <a16:creationId xmlns:a16="http://schemas.microsoft.com/office/drawing/2014/main" id="{D9C5F6C8-A123-8EAA-54B7-07E1C476B3BE}"/>
              </a:ext>
            </a:extLst>
          </p:cNvPr>
          <p:cNvSpPr/>
          <p:nvPr/>
        </p:nvSpPr>
        <p:spPr>
          <a:xfrm flipH="1" flipV="1">
            <a:off x="0" y="4365523"/>
            <a:ext cx="12192000" cy="171424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8567"/>
              <a:gd name="connsiteX1" fmla="*/ 21600 w 21600"/>
              <a:gd name="connsiteY1" fmla="*/ 0 h 28567"/>
              <a:gd name="connsiteX2" fmla="*/ 21600 w 21600"/>
              <a:gd name="connsiteY2" fmla="*/ 17322 h 28567"/>
              <a:gd name="connsiteX3" fmla="*/ 0 w 21600"/>
              <a:gd name="connsiteY3" fmla="*/ 20172 h 28567"/>
              <a:gd name="connsiteX4" fmla="*/ 0 w 21600"/>
              <a:gd name="connsiteY4" fmla="*/ 0 h 2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8567">
                <a:moveTo>
                  <a:pt x="0" y="0"/>
                </a:moveTo>
                <a:lnTo>
                  <a:pt x="21600" y="0"/>
                </a:lnTo>
                <a:lnTo>
                  <a:pt x="21600" y="17322"/>
                </a:lnTo>
                <a:cubicBezTo>
                  <a:pt x="10800" y="17322"/>
                  <a:pt x="10058" y="40601"/>
                  <a:pt x="0" y="20172"/>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uppe 43">
            <a:extLst>
              <a:ext uri="{FF2B5EF4-FFF2-40B4-BE49-F238E27FC236}">
                <a16:creationId xmlns:a16="http://schemas.microsoft.com/office/drawing/2014/main" id="{87841F7B-B6F2-8557-3891-A039A869BBBB}"/>
              </a:ext>
            </a:extLst>
          </p:cNvPr>
          <p:cNvGrpSpPr/>
          <p:nvPr/>
        </p:nvGrpSpPr>
        <p:grpSpPr>
          <a:xfrm>
            <a:off x="599243" y="694627"/>
            <a:ext cx="3388523" cy="5015447"/>
            <a:chOff x="599243" y="909234"/>
            <a:chExt cx="3388523" cy="5015447"/>
          </a:xfrm>
        </p:grpSpPr>
        <p:grpSp>
          <p:nvGrpSpPr>
            <p:cNvPr id="34" name="Group 8">
              <a:extLst>
                <a:ext uri="{FF2B5EF4-FFF2-40B4-BE49-F238E27FC236}">
                  <a16:creationId xmlns:a16="http://schemas.microsoft.com/office/drawing/2014/main" id="{2792DC12-ABA0-3427-DAD3-8593E60E6D87}"/>
                </a:ext>
              </a:extLst>
            </p:cNvPr>
            <p:cNvGrpSpPr/>
            <p:nvPr/>
          </p:nvGrpSpPr>
          <p:grpSpPr>
            <a:xfrm>
              <a:off x="599243" y="909234"/>
              <a:ext cx="3375599" cy="5001587"/>
              <a:chOff x="497149" y="1083076"/>
              <a:chExt cx="3258104" cy="4827495"/>
            </a:xfrm>
          </p:grpSpPr>
          <p:sp>
            <p:nvSpPr>
              <p:cNvPr id="35" name="Freeform: Shape 86">
                <a:extLst>
                  <a:ext uri="{FF2B5EF4-FFF2-40B4-BE49-F238E27FC236}">
                    <a16:creationId xmlns:a16="http://schemas.microsoft.com/office/drawing/2014/main" id="{0D418284-B67D-1969-B9C4-83C6157C3FDA}"/>
                  </a:ext>
                </a:extLst>
              </p:cNvPr>
              <p:cNvSpPr/>
              <p:nvPr/>
            </p:nvSpPr>
            <p:spPr>
              <a:xfrm rot="10800000">
                <a:off x="497150" y="1083076"/>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rgbClr val="741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92">
                <a:extLst>
                  <a:ext uri="{FF2B5EF4-FFF2-40B4-BE49-F238E27FC236}">
                    <a16:creationId xmlns:a16="http://schemas.microsoft.com/office/drawing/2014/main" id="{74747B42-72EF-0CAA-8FA7-C120A201B301}"/>
                  </a:ext>
                </a:extLst>
              </p:cNvPr>
              <p:cNvSpPr/>
              <p:nvPr/>
            </p:nvSpPr>
            <p:spPr>
              <a:xfrm>
                <a:off x="2565645" y="4714042"/>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rgbClr val="741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2">
                <a:extLst>
                  <a:ext uri="{FF2B5EF4-FFF2-40B4-BE49-F238E27FC236}">
                    <a16:creationId xmlns:a16="http://schemas.microsoft.com/office/drawing/2014/main" id="{7E162159-6FB2-281B-5119-089EBC0E9200}"/>
                  </a:ext>
                </a:extLst>
              </p:cNvPr>
              <p:cNvSpPr/>
              <p:nvPr/>
            </p:nvSpPr>
            <p:spPr>
              <a:xfrm>
                <a:off x="701336" y="1287262"/>
                <a:ext cx="2849732" cy="4412202"/>
              </a:xfrm>
              <a:prstGeom prst="roundRect">
                <a:avLst>
                  <a:gd name="adj" fmla="val 9190"/>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87">
                <a:extLst>
                  <a:ext uri="{FF2B5EF4-FFF2-40B4-BE49-F238E27FC236}">
                    <a16:creationId xmlns:a16="http://schemas.microsoft.com/office/drawing/2014/main" id="{43FDB96F-BD86-D040-F2DE-E5574CDF9E6A}"/>
                  </a:ext>
                </a:extLst>
              </p:cNvPr>
              <p:cNvSpPr/>
              <p:nvPr/>
            </p:nvSpPr>
            <p:spPr>
              <a:xfrm rot="5400000">
                <a:off x="497149" y="1083076"/>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93">
                <a:extLst>
                  <a:ext uri="{FF2B5EF4-FFF2-40B4-BE49-F238E27FC236}">
                    <a16:creationId xmlns:a16="http://schemas.microsoft.com/office/drawing/2014/main" id="{BD9BA699-48B6-1DAC-7B34-D224A35E4196}"/>
                  </a:ext>
                </a:extLst>
              </p:cNvPr>
              <p:cNvSpPr/>
              <p:nvPr/>
            </p:nvSpPr>
            <p:spPr>
              <a:xfrm rot="16200000">
                <a:off x="2556768" y="4720963"/>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rgbClr val="A6192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1">
              <a:extLst>
                <a:ext uri="{FF2B5EF4-FFF2-40B4-BE49-F238E27FC236}">
                  <a16:creationId xmlns:a16="http://schemas.microsoft.com/office/drawing/2014/main" id="{6906B144-F7B8-0FF4-2A0F-90F52443C368}"/>
                </a:ext>
              </a:extLst>
            </p:cNvPr>
            <p:cNvSpPr txBox="1"/>
            <p:nvPr/>
          </p:nvSpPr>
          <p:spPr>
            <a:xfrm>
              <a:off x="1364308" y="1407488"/>
              <a:ext cx="2402758" cy="461665"/>
            </a:xfrm>
            <a:prstGeom prst="rect">
              <a:avLst/>
            </a:prstGeom>
            <a:noFill/>
          </p:spPr>
          <p:txBody>
            <a:bodyPr wrap="square" lIns="0" rIns="0" rtlCol="0" anchor="b">
              <a:spAutoFit/>
            </a:bodyPr>
            <a:lstStyle/>
            <a:p>
              <a:r>
                <a:rPr lang="en-US" sz="2400" b="1" dirty="0" err="1">
                  <a:solidFill>
                    <a:schemeClr val="accent1"/>
                  </a:solidFill>
                  <a:latin typeface="+mj-lt"/>
                </a:rPr>
                <a:t>Enkelhed</a:t>
              </a:r>
              <a:endParaRPr lang="en-US" sz="2400" b="1" dirty="0">
                <a:solidFill>
                  <a:schemeClr val="accent1"/>
                </a:solidFill>
                <a:latin typeface="+mj-lt"/>
              </a:endParaRPr>
            </a:p>
          </p:txBody>
        </p:sp>
        <p:sp>
          <p:nvSpPr>
            <p:cNvPr id="41" name="TextBox 32">
              <a:extLst>
                <a:ext uri="{FF2B5EF4-FFF2-40B4-BE49-F238E27FC236}">
                  <a16:creationId xmlns:a16="http://schemas.microsoft.com/office/drawing/2014/main" id="{1C97CC33-B297-C0AB-B151-03D928A0F844}"/>
                </a:ext>
              </a:extLst>
            </p:cNvPr>
            <p:cNvSpPr txBox="1"/>
            <p:nvPr/>
          </p:nvSpPr>
          <p:spPr>
            <a:xfrm>
              <a:off x="989727" y="1918486"/>
              <a:ext cx="2720030" cy="3108543"/>
            </a:xfrm>
            <a:prstGeom prst="rect">
              <a:avLst/>
            </a:prstGeom>
            <a:noFill/>
          </p:spPr>
          <p:txBody>
            <a:bodyPr wrap="square" lIns="0" tIns="45720" rIns="0" bIns="45720" rtlCol="0" anchor="t">
              <a:spAutoFit/>
            </a:bodyPr>
            <a:lstStyle/>
            <a:p>
              <a:r>
                <a:rPr lang="da-DK" sz="1400" dirty="0">
                  <a:solidFill>
                    <a:srgbClr val="741220"/>
                  </a:solidFill>
                  <a:latin typeface="27 Sans"/>
                </a:rPr>
                <a:t>I TJM ønsker vi ikke at gå på kompromis med dækningerne. </a:t>
              </a:r>
              <a:br>
                <a:rPr lang="da-DK" sz="1400" dirty="0">
                  <a:solidFill>
                    <a:srgbClr val="741220"/>
                  </a:solidFill>
                  <a:latin typeface="27 Sans" panose="02000000000000000000" pitchFamily="50" charset="0"/>
                </a:rPr>
              </a:br>
              <a:br>
                <a:rPr lang="da-DK" sz="1400" dirty="0">
                  <a:solidFill>
                    <a:srgbClr val="741220"/>
                  </a:solidFill>
                  <a:latin typeface="27 Sans" panose="02000000000000000000" pitchFamily="50" charset="0"/>
                </a:rPr>
              </a:br>
              <a:r>
                <a:rPr lang="da-DK" sz="1400" dirty="0">
                  <a:solidFill>
                    <a:srgbClr val="741220"/>
                  </a:solidFill>
                  <a:latin typeface="27 Sans"/>
                </a:rPr>
                <a:t>For elever har vi lavet </a:t>
              </a:r>
              <a:r>
                <a:rPr lang="da-DK" sz="1400" b="1" dirty="0">
                  <a:solidFill>
                    <a:srgbClr val="741220"/>
                  </a:solidFill>
                  <a:latin typeface="27 Sans"/>
                </a:rPr>
                <a:t>særlige priser </a:t>
              </a:r>
              <a:r>
                <a:rPr lang="da-DK" sz="1400" dirty="0">
                  <a:solidFill>
                    <a:srgbClr val="741220"/>
                  </a:solidFill>
                  <a:latin typeface="27 Sans"/>
                </a:rPr>
                <a:t>ud fra strategien om, at vi med en hjælpende hånd i studie-tiden kan skabe </a:t>
              </a:r>
              <a:r>
                <a:rPr lang="da-DK" sz="1400" b="1" dirty="0">
                  <a:solidFill>
                    <a:srgbClr val="741220"/>
                  </a:solidFill>
                  <a:latin typeface="27 Sans"/>
                </a:rPr>
                <a:t>loyale</a:t>
              </a:r>
              <a:r>
                <a:rPr lang="da-DK" sz="1400" dirty="0">
                  <a:solidFill>
                    <a:srgbClr val="741220"/>
                  </a:solidFill>
                  <a:latin typeface="27 Sans"/>
                </a:rPr>
                <a:t> </a:t>
              </a:r>
              <a:r>
                <a:rPr lang="da-DK" sz="1400" b="1" dirty="0">
                  <a:solidFill>
                    <a:srgbClr val="741220"/>
                  </a:solidFill>
                  <a:latin typeface="27 Sans"/>
                </a:rPr>
                <a:t>medlemmer</a:t>
              </a:r>
              <a:r>
                <a:rPr lang="da-DK" sz="1400" dirty="0">
                  <a:solidFill>
                    <a:srgbClr val="741220"/>
                  </a:solidFill>
                  <a:latin typeface="27 Sans"/>
                </a:rPr>
                <a:t> og kunder for både FOA og TJM Forsikring. </a:t>
              </a:r>
              <a:endParaRPr lang="da-DK" sz="1400" dirty="0">
                <a:solidFill>
                  <a:srgbClr val="741220"/>
                </a:solidFill>
                <a:latin typeface="27 Sans" panose="02000000000000000000" pitchFamily="50" charset="0"/>
              </a:endParaRPr>
            </a:p>
            <a:p>
              <a:pPr marL="0" indent="0">
                <a:lnSpc>
                  <a:spcPct val="100000"/>
                </a:lnSpc>
                <a:buNone/>
              </a:pPr>
              <a:endParaRPr lang="da-DK" sz="1400" dirty="0">
                <a:solidFill>
                  <a:srgbClr val="741220"/>
                </a:solidFill>
                <a:latin typeface="27 Sans" panose="02000000000000000000" pitchFamily="50" charset="0"/>
              </a:endParaRPr>
            </a:p>
            <a:p>
              <a:pPr marL="0" indent="0">
                <a:lnSpc>
                  <a:spcPct val="100000"/>
                </a:lnSpc>
                <a:buNone/>
              </a:pPr>
              <a:r>
                <a:rPr lang="da-DK" sz="1400" dirty="0">
                  <a:solidFill>
                    <a:srgbClr val="741220"/>
                  </a:solidFill>
                  <a:latin typeface="27 Sans" panose="02000000000000000000" pitchFamily="50" charset="0"/>
                </a:rPr>
                <a:t>Vi giver den bedst mulige pris, og selvom vi ikke giver samlerabat, har Forbrugerrådet Tænk kåret vores samlet forsikringspakke som </a:t>
              </a:r>
              <a:r>
                <a:rPr lang="da-DK" sz="1400" b="1" dirty="0">
                  <a:solidFill>
                    <a:srgbClr val="741220"/>
                  </a:solidFill>
                  <a:latin typeface="27 Sans" panose="02000000000000000000" pitchFamily="50" charset="0"/>
                </a:rPr>
                <a:t>Bedst i test</a:t>
              </a:r>
              <a:r>
                <a:rPr lang="da-DK" sz="1400" dirty="0">
                  <a:solidFill>
                    <a:srgbClr val="741220"/>
                  </a:solidFill>
                  <a:latin typeface="27 Sans" panose="02000000000000000000" pitchFamily="50" charset="0"/>
                </a:rPr>
                <a:t>.</a:t>
              </a:r>
            </a:p>
          </p:txBody>
        </p:sp>
        <p:sp>
          <p:nvSpPr>
            <p:cNvPr id="42" name="TextBox 3">
              <a:extLst>
                <a:ext uri="{FF2B5EF4-FFF2-40B4-BE49-F238E27FC236}">
                  <a16:creationId xmlns:a16="http://schemas.microsoft.com/office/drawing/2014/main" id="{00C799D7-DE10-B78B-763E-FE3A2C48E815}"/>
                </a:ext>
              </a:extLst>
            </p:cNvPr>
            <p:cNvSpPr txBox="1"/>
            <p:nvPr/>
          </p:nvSpPr>
          <p:spPr>
            <a:xfrm>
              <a:off x="3216400" y="5216795"/>
              <a:ext cx="771366" cy="707886"/>
            </a:xfrm>
            <a:prstGeom prst="rect">
              <a:avLst/>
            </a:prstGeom>
            <a:noFill/>
          </p:spPr>
          <p:txBody>
            <a:bodyPr wrap="none" rtlCol="0" anchor="ctr">
              <a:spAutoFit/>
            </a:bodyPr>
            <a:lstStyle/>
            <a:p>
              <a:pPr algn="ctr"/>
              <a:r>
                <a:rPr lang="en-US" sz="4000" dirty="0">
                  <a:solidFill>
                    <a:schemeClr val="bg1"/>
                  </a:solidFill>
                  <a:latin typeface="+mj-lt"/>
                </a:rPr>
                <a:t>01</a:t>
              </a:r>
            </a:p>
          </p:txBody>
        </p:sp>
        <p:pic>
          <p:nvPicPr>
            <p:cNvPr id="43" name="Billede 42">
              <a:extLst>
                <a:ext uri="{FF2B5EF4-FFF2-40B4-BE49-F238E27FC236}">
                  <a16:creationId xmlns:a16="http://schemas.microsoft.com/office/drawing/2014/main" id="{307B8082-9AEE-9723-F3D8-CEBA66231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45" y="947763"/>
              <a:ext cx="576173" cy="576173"/>
            </a:xfrm>
            <a:prstGeom prst="rect">
              <a:avLst/>
            </a:prstGeom>
          </p:spPr>
        </p:pic>
      </p:grpSp>
      <p:grpSp>
        <p:nvGrpSpPr>
          <p:cNvPr id="45" name="Gruppe 44">
            <a:extLst>
              <a:ext uri="{FF2B5EF4-FFF2-40B4-BE49-F238E27FC236}">
                <a16:creationId xmlns:a16="http://schemas.microsoft.com/office/drawing/2014/main" id="{AA178D9B-BE03-56A9-B6EB-630EE2D616E6}"/>
              </a:ext>
            </a:extLst>
          </p:cNvPr>
          <p:cNvGrpSpPr/>
          <p:nvPr/>
        </p:nvGrpSpPr>
        <p:grpSpPr>
          <a:xfrm>
            <a:off x="4237359" y="675166"/>
            <a:ext cx="3375598" cy="5047810"/>
            <a:chOff x="599244" y="889773"/>
            <a:chExt cx="3375598" cy="5047810"/>
          </a:xfrm>
        </p:grpSpPr>
        <p:grpSp>
          <p:nvGrpSpPr>
            <p:cNvPr id="46" name="Group 8">
              <a:extLst>
                <a:ext uri="{FF2B5EF4-FFF2-40B4-BE49-F238E27FC236}">
                  <a16:creationId xmlns:a16="http://schemas.microsoft.com/office/drawing/2014/main" id="{C5F80BD9-2DFB-3568-73CE-1767C33FBB86}"/>
                </a:ext>
              </a:extLst>
            </p:cNvPr>
            <p:cNvGrpSpPr/>
            <p:nvPr/>
          </p:nvGrpSpPr>
          <p:grpSpPr>
            <a:xfrm>
              <a:off x="599244" y="889773"/>
              <a:ext cx="3375598" cy="5047810"/>
              <a:chOff x="497150" y="1064292"/>
              <a:chExt cx="3258103" cy="4872110"/>
            </a:xfrm>
          </p:grpSpPr>
          <p:sp>
            <p:nvSpPr>
              <p:cNvPr id="51" name="Freeform: Shape 86">
                <a:extLst>
                  <a:ext uri="{FF2B5EF4-FFF2-40B4-BE49-F238E27FC236}">
                    <a16:creationId xmlns:a16="http://schemas.microsoft.com/office/drawing/2014/main" id="{4626E1BC-C3FA-2CA7-A039-AA78EE2C00E5}"/>
                  </a:ext>
                </a:extLst>
              </p:cNvPr>
              <p:cNvSpPr/>
              <p:nvPr/>
            </p:nvSpPr>
            <p:spPr>
              <a:xfrm rot="10800000">
                <a:off x="497150" y="1083076"/>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rgbClr val="741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92">
                <a:extLst>
                  <a:ext uri="{FF2B5EF4-FFF2-40B4-BE49-F238E27FC236}">
                    <a16:creationId xmlns:a16="http://schemas.microsoft.com/office/drawing/2014/main" id="{CF7689DE-AA03-25B0-21BE-64D41ACC8DD5}"/>
                  </a:ext>
                </a:extLst>
              </p:cNvPr>
              <p:cNvSpPr/>
              <p:nvPr/>
            </p:nvSpPr>
            <p:spPr>
              <a:xfrm>
                <a:off x="2565645" y="4714042"/>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rgbClr val="741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Rounded Corners 2">
                <a:extLst>
                  <a:ext uri="{FF2B5EF4-FFF2-40B4-BE49-F238E27FC236}">
                    <a16:creationId xmlns:a16="http://schemas.microsoft.com/office/drawing/2014/main" id="{D25B0D55-E2DA-92EB-1D2B-A073128263D8}"/>
                  </a:ext>
                </a:extLst>
              </p:cNvPr>
              <p:cNvSpPr/>
              <p:nvPr/>
            </p:nvSpPr>
            <p:spPr>
              <a:xfrm>
                <a:off x="701336" y="1287262"/>
                <a:ext cx="2849732" cy="4412202"/>
              </a:xfrm>
              <a:prstGeom prst="roundRect">
                <a:avLst>
                  <a:gd name="adj" fmla="val 9190"/>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4" name="Freeform: Shape 87">
                <a:extLst>
                  <a:ext uri="{FF2B5EF4-FFF2-40B4-BE49-F238E27FC236}">
                    <a16:creationId xmlns:a16="http://schemas.microsoft.com/office/drawing/2014/main" id="{BF9D951E-EA8F-00C7-186A-7F708FD91303}"/>
                  </a:ext>
                </a:extLst>
              </p:cNvPr>
              <p:cNvSpPr/>
              <p:nvPr/>
            </p:nvSpPr>
            <p:spPr>
              <a:xfrm rot="5400000">
                <a:off x="497150" y="1064292"/>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Shape 93">
                <a:extLst>
                  <a:ext uri="{FF2B5EF4-FFF2-40B4-BE49-F238E27FC236}">
                    <a16:creationId xmlns:a16="http://schemas.microsoft.com/office/drawing/2014/main" id="{5FA30B03-30D2-EC15-4379-AEA1996BD2B2}"/>
                  </a:ext>
                </a:extLst>
              </p:cNvPr>
              <p:cNvSpPr/>
              <p:nvPr/>
            </p:nvSpPr>
            <p:spPr>
              <a:xfrm rot="16200000">
                <a:off x="2556469" y="4746794"/>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TextBox 31">
              <a:extLst>
                <a:ext uri="{FF2B5EF4-FFF2-40B4-BE49-F238E27FC236}">
                  <a16:creationId xmlns:a16="http://schemas.microsoft.com/office/drawing/2014/main" id="{5792EA81-E74B-2236-AB23-867A65308924}"/>
                </a:ext>
              </a:extLst>
            </p:cNvPr>
            <p:cNvSpPr txBox="1"/>
            <p:nvPr/>
          </p:nvSpPr>
          <p:spPr>
            <a:xfrm>
              <a:off x="1328215" y="1407489"/>
              <a:ext cx="2211083" cy="461665"/>
            </a:xfrm>
            <a:prstGeom prst="rect">
              <a:avLst/>
            </a:prstGeom>
            <a:noFill/>
          </p:spPr>
          <p:txBody>
            <a:bodyPr wrap="square" lIns="0" rIns="0" rtlCol="0" anchor="b">
              <a:spAutoFit/>
            </a:bodyPr>
            <a:lstStyle/>
            <a:p>
              <a:r>
                <a:rPr lang="en-US" sz="2400" b="1" dirty="0">
                  <a:solidFill>
                    <a:schemeClr val="accent1"/>
                  </a:solidFill>
                  <a:latin typeface="+mj-lt"/>
                </a:rPr>
                <a:t>Ordentlighed</a:t>
              </a:r>
            </a:p>
          </p:txBody>
        </p:sp>
        <p:sp>
          <p:nvSpPr>
            <p:cNvPr id="48" name="TextBox 32">
              <a:extLst>
                <a:ext uri="{FF2B5EF4-FFF2-40B4-BE49-F238E27FC236}">
                  <a16:creationId xmlns:a16="http://schemas.microsoft.com/office/drawing/2014/main" id="{A6A4AFA6-2116-0376-7329-EDE3ADD8EC63}"/>
                </a:ext>
              </a:extLst>
            </p:cNvPr>
            <p:cNvSpPr txBox="1"/>
            <p:nvPr/>
          </p:nvSpPr>
          <p:spPr>
            <a:xfrm>
              <a:off x="1004890" y="1869153"/>
              <a:ext cx="2591047" cy="3323987"/>
            </a:xfrm>
            <a:prstGeom prst="rect">
              <a:avLst/>
            </a:prstGeom>
            <a:noFill/>
          </p:spPr>
          <p:txBody>
            <a:bodyPr wrap="square" lIns="0" rIns="0" rtlCol="0" anchor="t">
              <a:spAutoFit/>
            </a:bodyPr>
            <a:lstStyle/>
            <a:p>
              <a:r>
                <a:rPr lang="da-DK" sz="1400" dirty="0">
                  <a:solidFill>
                    <a:srgbClr val="741220"/>
                  </a:solidFill>
                  <a:latin typeface="27 Sans" panose="02000000000000000000" pitchFamily="50" charset="0"/>
                </a:rPr>
                <a:t>Under inflation, krisetider og generelle prisstigninger er det almindeligt at opleve stigende præmier hos sit forsikringsselskab. </a:t>
              </a:r>
            </a:p>
            <a:p>
              <a:endParaRPr lang="da-DK" sz="1400" dirty="0">
                <a:solidFill>
                  <a:srgbClr val="741220"/>
                </a:solidFill>
                <a:latin typeface="27 Sans" panose="02000000000000000000" pitchFamily="50" charset="0"/>
              </a:endParaRPr>
            </a:p>
            <a:p>
              <a:r>
                <a:rPr lang="da-DK" sz="1400" dirty="0">
                  <a:solidFill>
                    <a:srgbClr val="741220"/>
                  </a:solidFill>
                  <a:latin typeface="27 Sans" panose="02000000000000000000" pitchFamily="50" charset="0"/>
                </a:rPr>
                <a:t>I TJM går vi </a:t>
              </a:r>
              <a:r>
                <a:rPr lang="da-DK" sz="1400" b="1" dirty="0">
                  <a:solidFill>
                    <a:srgbClr val="741220"/>
                  </a:solidFill>
                  <a:latin typeface="27 Sans" panose="02000000000000000000" pitchFamily="50" charset="0"/>
                </a:rPr>
                <a:t>altid</a:t>
              </a:r>
              <a:r>
                <a:rPr lang="da-DK" sz="1400" dirty="0">
                  <a:solidFill>
                    <a:srgbClr val="741220"/>
                  </a:solidFill>
                  <a:latin typeface="27 Sans" panose="02000000000000000000" pitchFamily="50" charset="0"/>
                </a:rPr>
                <a:t> efter at gøre dækningerne bedre, hvis der sker prisstigninger. På den måde undgår vi ”tomme” stigninger og sikrer en god, nærværende og ordentlig kundeoplevelse for jeres medlemmer. </a:t>
              </a:r>
            </a:p>
            <a:p>
              <a:endParaRPr lang="da-DK" sz="1400" dirty="0">
                <a:solidFill>
                  <a:srgbClr val="741220"/>
                </a:solidFill>
                <a:latin typeface="27 Sans" panose="02000000000000000000" pitchFamily="50" charset="0"/>
              </a:endParaRPr>
            </a:p>
            <a:p>
              <a:r>
                <a:rPr lang="da-DK" sz="1400" dirty="0">
                  <a:solidFill>
                    <a:srgbClr val="741220"/>
                  </a:solidFill>
                  <a:latin typeface="27 Sans" panose="02000000000000000000" pitchFamily="50" charset="0"/>
                </a:rPr>
                <a:t>Den generelle indeksering </a:t>
              </a:r>
              <a:br>
                <a:rPr lang="da-DK" sz="1400" dirty="0">
                  <a:solidFill>
                    <a:srgbClr val="741220"/>
                  </a:solidFill>
                  <a:latin typeface="27 Sans" panose="02000000000000000000" pitchFamily="50" charset="0"/>
                </a:rPr>
              </a:br>
              <a:r>
                <a:rPr lang="da-DK" sz="1400" dirty="0">
                  <a:solidFill>
                    <a:srgbClr val="741220"/>
                  </a:solidFill>
                  <a:latin typeface="27 Sans" panose="02000000000000000000" pitchFamily="50" charset="0"/>
                </a:rPr>
                <a:t>kalibrerer præmien hvert år. </a:t>
              </a:r>
            </a:p>
          </p:txBody>
        </p:sp>
        <p:sp>
          <p:nvSpPr>
            <p:cNvPr id="49" name="TextBox 3">
              <a:extLst>
                <a:ext uri="{FF2B5EF4-FFF2-40B4-BE49-F238E27FC236}">
                  <a16:creationId xmlns:a16="http://schemas.microsoft.com/office/drawing/2014/main" id="{61A8FC99-AD21-CB87-701F-3DC642F58DF7}"/>
                </a:ext>
              </a:extLst>
            </p:cNvPr>
            <p:cNvSpPr txBox="1"/>
            <p:nvPr/>
          </p:nvSpPr>
          <p:spPr>
            <a:xfrm>
              <a:off x="3230828" y="5216795"/>
              <a:ext cx="742511" cy="707886"/>
            </a:xfrm>
            <a:prstGeom prst="rect">
              <a:avLst/>
            </a:prstGeom>
            <a:noFill/>
          </p:spPr>
          <p:txBody>
            <a:bodyPr wrap="none" rtlCol="0" anchor="ctr">
              <a:spAutoFit/>
            </a:bodyPr>
            <a:lstStyle/>
            <a:p>
              <a:pPr algn="ctr"/>
              <a:r>
                <a:rPr lang="en-US" sz="4000" dirty="0">
                  <a:solidFill>
                    <a:schemeClr val="bg1"/>
                  </a:solidFill>
                  <a:latin typeface="+mj-lt"/>
                </a:rPr>
                <a:t>02</a:t>
              </a:r>
            </a:p>
          </p:txBody>
        </p:sp>
      </p:grpSp>
      <p:grpSp>
        <p:nvGrpSpPr>
          <p:cNvPr id="56" name="Gruppe 55">
            <a:extLst>
              <a:ext uri="{FF2B5EF4-FFF2-40B4-BE49-F238E27FC236}">
                <a16:creationId xmlns:a16="http://schemas.microsoft.com/office/drawing/2014/main" id="{B0AEB9D7-A49D-D2D0-FCC2-861CABBDA17E}"/>
              </a:ext>
            </a:extLst>
          </p:cNvPr>
          <p:cNvGrpSpPr/>
          <p:nvPr/>
        </p:nvGrpSpPr>
        <p:grpSpPr>
          <a:xfrm>
            <a:off x="7880171" y="728560"/>
            <a:ext cx="3387642" cy="5016459"/>
            <a:chOff x="599244" y="909234"/>
            <a:chExt cx="3387642" cy="5016459"/>
          </a:xfrm>
        </p:grpSpPr>
        <p:grpSp>
          <p:nvGrpSpPr>
            <p:cNvPr id="57" name="Group 8">
              <a:extLst>
                <a:ext uri="{FF2B5EF4-FFF2-40B4-BE49-F238E27FC236}">
                  <a16:creationId xmlns:a16="http://schemas.microsoft.com/office/drawing/2014/main" id="{F75704DF-741D-C8D3-65B1-25356F6C5E47}"/>
                </a:ext>
              </a:extLst>
            </p:cNvPr>
            <p:cNvGrpSpPr/>
            <p:nvPr/>
          </p:nvGrpSpPr>
          <p:grpSpPr>
            <a:xfrm>
              <a:off x="599244" y="909234"/>
              <a:ext cx="3387642" cy="5016459"/>
              <a:chOff x="497150" y="1083076"/>
              <a:chExt cx="3269728" cy="4841850"/>
            </a:xfrm>
          </p:grpSpPr>
          <p:sp>
            <p:nvSpPr>
              <p:cNvPr id="62" name="Freeform: Shape 86">
                <a:extLst>
                  <a:ext uri="{FF2B5EF4-FFF2-40B4-BE49-F238E27FC236}">
                    <a16:creationId xmlns:a16="http://schemas.microsoft.com/office/drawing/2014/main" id="{3D2B2A5F-625D-B867-3668-91CCD8DE1BC6}"/>
                  </a:ext>
                </a:extLst>
              </p:cNvPr>
              <p:cNvSpPr/>
              <p:nvPr/>
            </p:nvSpPr>
            <p:spPr>
              <a:xfrm rot="10800000">
                <a:off x="497150" y="1083076"/>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rgbClr val="741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Shape 92">
                <a:extLst>
                  <a:ext uri="{FF2B5EF4-FFF2-40B4-BE49-F238E27FC236}">
                    <a16:creationId xmlns:a16="http://schemas.microsoft.com/office/drawing/2014/main" id="{5FA53FA2-83EC-8A10-09D3-5834DFD1B9B2}"/>
                  </a:ext>
                </a:extLst>
              </p:cNvPr>
              <p:cNvSpPr/>
              <p:nvPr/>
            </p:nvSpPr>
            <p:spPr>
              <a:xfrm>
                <a:off x="2565645" y="4714042"/>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rgbClr val="741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2">
                <a:extLst>
                  <a:ext uri="{FF2B5EF4-FFF2-40B4-BE49-F238E27FC236}">
                    <a16:creationId xmlns:a16="http://schemas.microsoft.com/office/drawing/2014/main" id="{AC2552A0-E228-EF5A-4DCD-B5ADBEB1DE45}"/>
                  </a:ext>
                </a:extLst>
              </p:cNvPr>
              <p:cNvSpPr/>
              <p:nvPr/>
            </p:nvSpPr>
            <p:spPr>
              <a:xfrm>
                <a:off x="701336" y="1287262"/>
                <a:ext cx="2849732" cy="4412202"/>
              </a:xfrm>
              <a:prstGeom prst="roundRect">
                <a:avLst>
                  <a:gd name="adj" fmla="val 9190"/>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87">
                <a:extLst>
                  <a:ext uri="{FF2B5EF4-FFF2-40B4-BE49-F238E27FC236}">
                    <a16:creationId xmlns:a16="http://schemas.microsoft.com/office/drawing/2014/main" id="{5FDAF1EE-9B01-88D2-07A3-212436F46186}"/>
                  </a:ext>
                </a:extLst>
              </p:cNvPr>
              <p:cNvSpPr/>
              <p:nvPr/>
            </p:nvSpPr>
            <p:spPr>
              <a:xfrm rot="5400000">
                <a:off x="497150" y="1093605"/>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93">
                <a:extLst>
                  <a:ext uri="{FF2B5EF4-FFF2-40B4-BE49-F238E27FC236}">
                    <a16:creationId xmlns:a16="http://schemas.microsoft.com/office/drawing/2014/main" id="{88DF34B7-C1D1-1CBE-C3C0-88796FAA439F}"/>
                  </a:ext>
                </a:extLst>
              </p:cNvPr>
              <p:cNvSpPr/>
              <p:nvPr/>
            </p:nvSpPr>
            <p:spPr>
              <a:xfrm rot="16200000">
                <a:off x="2577270" y="4735318"/>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extBox 31">
              <a:extLst>
                <a:ext uri="{FF2B5EF4-FFF2-40B4-BE49-F238E27FC236}">
                  <a16:creationId xmlns:a16="http://schemas.microsoft.com/office/drawing/2014/main" id="{B3B48916-26AA-5A5D-ECAF-92BACC1B0D68}"/>
                </a:ext>
              </a:extLst>
            </p:cNvPr>
            <p:cNvSpPr txBox="1"/>
            <p:nvPr/>
          </p:nvSpPr>
          <p:spPr>
            <a:xfrm>
              <a:off x="1379233" y="1374655"/>
              <a:ext cx="2211083" cy="461665"/>
            </a:xfrm>
            <a:prstGeom prst="rect">
              <a:avLst/>
            </a:prstGeom>
            <a:noFill/>
          </p:spPr>
          <p:txBody>
            <a:bodyPr wrap="square" lIns="0" rIns="0" rtlCol="0" anchor="b">
              <a:spAutoFit/>
            </a:bodyPr>
            <a:lstStyle/>
            <a:p>
              <a:r>
                <a:rPr lang="en-US" sz="2400" b="1" dirty="0">
                  <a:solidFill>
                    <a:schemeClr val="accent1"/>
                  </a:solidFill>
                  <a:latin typeface="+mj-lt"/>
                </a:rPr>
                <a:t>Nærvær</a:t>
              </a:r>
            </a:p>
          </p:txBody>
        </p:sp>
        <p:sp>
          <p:nvSpPr>
            <p:cNvPr id="59" name="TextBox 32">
              <a:extLst>
                <a:ext uri="{FF2B5EF4-FFF2-40B4-BE49-F238E27FC236}">
                  <a16:creationId xmlns:a16="http://schemas.microsoft.com/office/drawing/2014/main" id="{3E3A2789-DF53-BA6C-7016-DD7DEC826CBB}"/>
                </a:ext>
              </a:extLst>
            </p:cNvPr>
            <p:cNvSpPr txBox="1"/>
            <p:nvPr/>
          </p:nvSpPr>
          <p:spPr>
            <a:xfrm>
              <a:off x="1039678" y="1884553"/>
              <a:ext cx="2563908" cy="3970318"/>
            </a:xfrm>
            <a:prstGeom prst="rect">
              <a:avLst/>
            </a:prstGeom>
            <a:noFill/>
          </p:spPr>
          <p:txBody>
            <a:bodyPr wrap="square" lIns="0" rIns="0" rtlCol="0" anchor="t">
              <a:spAutoFit/>
            </a:bodyPr>
            <a:lstStyle/>
            <a:p>
              <a:r>
                <a:rPr lang="da-DK" sz="1400" dirty="0">
                  <a:solidFill>
                    <a:srgbClr val="741220"/>
                  </a:solidFill>
                  <a:latin typeface="27 Sans" panose="02000000000000000000" pitchFamily="50" charset="0"/>
                </a:rPr>
                <a:t>Hos TJM vil jeres medlemmer opleve vores </a:t>
              </a:r>
              <a:r>
                <a:rPr lang="da-DK" sz="1400" b="1" dirty="0">
                  <a:solidFill>
                    <a:srgbClr val="741220"/>
                  </a:solidFill>
                  <a:latin typeface="27 Sans" panose="02000000000000000000" pitchFamily="50" charset="0"/>
                </a:rPr>
                <a:t>nærvær. </a:t>
              </a:r>
            </a:p>
            <a:p>
              <a:endParaRPr lang="da-DK" sz="1400" b="1" dirty="0">
                <a:solidFill>
                  <a:srgbClr val="741220"/>
                </a:solidFill>
                <a:latin typeface="27 Sans" panose="02000000000000000000" pitchFamily="50" charset="0"/>
              </a:endParaRPr>
            </a:p>
            <a:p>
              <a:r>
                <a:rPr lang="da-DK" sz="1400" dirty="0">
                  <a:solidFill>
                    <a:srgbClr val="741220"/>
                  </a:solidFill>
                  <a:latin typeface="27 Sans" panose="02000000000000000000" pitchFamily="50" charset="0"/>
                </a:rPr>
                <a:t>Som samarbejdspartner engagerer vi os gerne i </a:t>
              </a:r>
              <a:r>
                <a:rPr lang="da-DK" sz="1400" b="1" dirty="0">
                  <a:solidFill>
                    <a:srgbClr val="741220"/>
                  </a:solidFill>
                  <a:latin typeface="27 Sans" panose="02000000000000000000" pitchFamily="50" charset="0"/>
                </a:rPr>
                <a:t>medlemsaktiviteter</a:t>
              </a:r>
              <a:r>
                <a:rPr lang="da-DK" sz="1400" dirty="0">
                  <a:solidFill>
                    <a:srgbClr val="741220"/>
                  </a:solidFill>
                  <a:latin typeface="27 Sans" panose="02000000000000000000" pitchFamily="50" charset="0"/>
                </a:rPr>
                <a:t>, </a:t>
              </a:r>
              <a:r>
                <a:rPr lang="da-DK" sz="1400" b="1" dirty="0">
                  <a:solidFill>
                    <a:srgbClr val="741220"/>
                  </a:solidFill>
                  <a:latin typeface="27 Sans" panose="02000000000000000000" pitchFamily="50" charset="0"/>
                </a:rPr>
                <a:t>markedsføring</a:t>
              </a:r>
              <a:r>
                <a:rPr lang="da-DK" sz="1400" dirty="0">
                  <a:solidFill>
                    <a:srgbClr val="741220"/>
                  </a:solidFill>
                  <a:latin typeface="27 Sans" panose="02000000000000000000" pitchFamily="50" charset="0"/>
                </a:rPr>
                <a:t> mv. </a:t>
              </a:r>
            </a:p>
            <a:p>
              <a:endParaRPr lang="da-DK" sz="1400" b="1" dirty="0">
                <a:solidFill>
                  <a:srgbClr val="741220"/>
                </a:solidFill>
                <a:latin typeface="27 Sans" panose="02000000000000000000" pitchFamily="50" charset="0"/>
              </a:endParaRPr>
            </a:p>
            <a:p>
              <a:r>
                <a:rPr lang="da-DK" sz="1400" dirty="0">
                  <a:solidFill>
                    <a:srgbClr val="741220"/>
                  </a:solidFill>
                  <a:latin typeface="27 Sans" panose="02000000000000000000" pitchFamily="50" charset="0"/>
                </a:rPr>
                <a:t>Men vigtigst af alt, vil de opleve nærværet i den </a:t>
              </a:r>
              <a:r>
                <a:rPr lang="da-DK" sz="1400" b="1" dirty="0">
                  <a:solidFill>
                    <a:srgbClr val="741220"/>
                  </a:solidFill>
                  <a:latin typeface="27 Sans" panose="02000000000000000000" pitchFamily="50" charset="0"/>
                </a:rPr>
                <a:t>generelle</a:t>
              </a:r>
              <a:r>
                <a:rPr lang="da-DK" sz="1400" dirty="0">
                  <a:solidFill>
                    <a:srgbClr val="741220"/>
                  </a:solidFill>
                  <a:latin typeface="27 Sans" panose="02000000000000000000" pitchFamily="50" charset="0"/>
                </a:rPr>
                <a:t> </a:t>
              </a:r>
              <a:r>
                <a:rPr lang="da-DK" sz="1400" b="1" dirty="0">
                  <a:solidFill>
                    <a:srgbClr val="741220"/>
                  </a:solidFill>
                  <a:latin typeface="27 Sans" panose="02000000000000000000" pitchFamily="50" charset="0"/>
                </a:rPr>
                <a:t>kundeoplevelse</a:t>
              </a:r>
              <a:r>
                <a:rPr lang="da-DK" sz="1400" dirty="0">
                  <a:solidFill>
                    <a:srgbClr val="741220"/>
                  </a:solidFill>
                  <a:latin typeface="27 Sans" panose="02000000000000000000" pitchFamily="50" charset="0"/>
                </a:rPr>
                <a:t> da hver kunde hos os får deres egen </a:t>
              </a:r>
              <a:r>
                <a:rPr lang="da-DK" sz="1400" b="1" dirty="0">
                  <a:solidFill>
                    <a:srgbClr val="741220"/>
                  </a:solidFill>
                  <a:latin typeface="27 Sans" panose="02000000000000000000" pitchFamily="50" charset="0"/>
                </a:rPr>
                <a:t>private rådgiver, </a:t>
              </a:r>
              <a:r>
                <a:rPr lang="da-DK" sz="1400" dirty="0">
                  <a:solidFill>
                    <a:srgbClr val="741220"/>
                  </a:solidFill>
                  <a:latin typeface="27 Sans" panose="02000000000000000000" pitchFamily="50" charset="0"/>
                </a:rPr>
                <a:t>ligeså vel som nærværende </a:t>
              </a:r>
              <a:r>
                <a:rPr lang="da-DK" sz="1400" b="1" dirty="0">
                  <a:solidFill>
                    <a:srgbClr val="741220"/>
                  </a:solidFill>
                  <a:latin typeface="27 Sans" panose="02000000000000000000" pitchFamily="50" charset="0"/>
                </a:rPr>
                <a:t>skadebehandling</a:t>
              </a:r>
              <a:r>
                <a:rPr lang="da-DK" sz="1400" dirty="0">
                  <a:solidFill>
                    <a:srgbClr val="741220"/>
                  </a:solidFill>
                  <a:latin typeface="27 Sans" panose="02000000000000000000" pitchFamily="50" charset="0"/>
                </a:rPr>
                <a:t> (med Danmarks højeste tilfredshed).</a:t>
              </a:r>
            </a:p>
            <a:p>
              <a:endParaRPr lang="da-DK" sz="1400" dirty="0">
                <a:solidFill>
                  <a:srgbClr val="741220"/>
                </a:solidFill>
                <a:latin typeface="27 Sans" panose="02000000000000000000" pitchFamily="50" charset="0"/>
              </a:endParaRPr>
            </a:p>
            <a:p>
              <a:endParaRPr lang="da-DK" sz="1400" dirty="0">
                <a:solidFill>
                  <a:srgbClr val="741220"/>
                </a:solidFill>
                <a:latin typeface="27 Sans" panose="02000000000000000000" pitchFamily="50" charset="0"/>
              </a:endParaRPr>
            </a:p>
            <a:p>
              <a:endParaRPr lang="da-DK" sz="1400" dirty="0">
                <a:solidFill>
                  <a:srgbClr val="741220"/>
                </a:solidFill>
                <a:latin typeface="27 Sans" panose="02000000000000000000" pitchFamily="50" charset="0"/>
              </a:endParaRPr>
            </a:p>
            <a:p>
              <a:endParaRPr lang="da-DK" sz="1400" dirty="0">
                <a:solidFill>
                  <a:srgbClr val="741220"/>
                </a:solidFill>
                <a:latin typeface="27 Sans" panose="02000000000000000000" pitchFamily="50" charset="0"/>
              </a:endParaRPr>
            </a:p>
          </p:txBody>
        </p:sp>
        <p:sp>
          <p:nvSpPr>
            <p:cNvPr id="60" name="TextBox 3">
              <a:extLst>
                <a:ext uri="{FF2B5EF4-FFF2-40B4-BE49-F238E27FC236}">
                  <a16:creationId xmlns:a16="http://schemas.microsoft.com/office/drawing/2014/main" id="{D97554E9-516F-A07D-DA33-C0899E1F620A}"/>
                </a:ext>
              </a:extLst>
            </p:cNvPr>
            <p:cNvSpPr txBox="1"/>
            <p:nvPr/>
          </p:nvSpPr>
          <p:spPr>
            <a:xfrm>
              <a:off x="3232331" y="5208540"/>
              <a:ext cx="742511" cy="707886"/>
            </a:xfrm>
            <a:prstGeom prst="rect">
              <a:avLst/>
            </a:prstGeom>
            <a:noFill/>
          </p:spPr>
          <p:txBody>
            <a:bodyPr wrap="none" rtlCol="0" anchor="ctr">
              <a:spAutoFit/>
            </a:bodyPr>
            <a:lstStyle/>
            <a:p>
              <a:pPr algn="ctr"/>
              <a:r>
                <a:rPr lang="en-US" sz="4000" dirty="0">
                  <a:solidFill>
                    <a:schemeClr val="bg1"/>
                  </a:solidFill>
                  <a:latin typeface="+mj-lt"/>
                </a:rPr>
                <a:t>03</a:t>
              </a:r>
            </a:p>
          </p:txBody>
        </p:sp>
        <p:pic>
          <p:nvPicPr>
            <p:cNvPr id="61" name="Billede 60">
              <a:extLst>
                <a:ext uri="{FF2B5EF4-FFF2-40B4-BE49-F238E27FC236}">
                  <a16:creationId xmlns:a16="http://schemas.microsoft.com/office/drawing/2014/main" id="{0F422885-0E3E-AC6B-7BA8-AC5A02D15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45" y="947763"/>
              <a:ext cx="576173" cy="576173"/>
            </a:xfrm>
            <a:prstGeom prst="rect">
              <a:avLst/>
            </a:prstGeom>
          </p:spPr>
        </p:pic>
      </p:grpSp>
      <p:pic>
        <p:nvPicPr>
          <p:cNvPr id="67" name="Billede 66">
            <a:extLst>
              <a:ext uri="{FF2B5EF4-FFF2-40B4-BE49-F238E27FC236}">
                <a16:creationId xmlns:a16="http://schemas.microsoft.com/office/drawing/2014/main" id="{E43DFCA5-35E0-2593-315B-5CDEC42A4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335" y="754626"/>
            <a:ext cx="601097" cy="601097"/>
          </a:xfrm>
          <a:prstGeom prst="rect">
            <a:avLst/>
          </a:prstGeom>
        </p:spPr>
      </p:pic>
      <p:pic>
        <p:nvPicPr>
          <p:cNvPr id="3" name="Billede 2" descr="Et billede, der indeholder tekst, logo, Font/skrifttype, symbol&#10;&#10;Indhold genereret af kunstig intelligens kan være forkert.">
            <a:extLst>
              <a:ext uri="{FF2B5EF4-FFF2-40B4-BE49-F238E27FC236}">
                <a16:creationId xmlns:a16="http://schemas.microsoft.com/office/drawing/2014/main" id="{CA565E7F-9A85-7159-AD28-EA18D54C6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112" y="6193768"/>
            <a:ext cx="583494" cy="583494"/>
          </a:xfrm>
          <a:prstGeom prst="rect">
            <a:avLst/>
          </a:prstGeom>
        </p:spPr>
      </p:pic>
    </p:spTree>
    <p:extLst>
      <p:ext uri="{BB962C8B-B14F-4D97-AF65-F5344CB8AC3E}">
        <p14:creationId xmlns:p14="http://schemas.microsoft.com/office/powerpoint/2010/main" val="1201358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e 18">
            <a:extLst>
              <a:ext uri="{FF2B5EF4-FFF2-40B4-BE49-F238E27FC236}">
                <a16:creationId xmlns:a16="http://schemas.microsoft.com/office/drawing/2014/main" id="{C02A85D6-17FA-CF21-5174-BBB7DA5B3CD3}"/>
              </a:ext>
            </a:extLst>
          </p:cNvPr>
          <p:cNvSpPr/>
          <p:nvPr/>
        </p:nvSpPr>
        <p:spPr>
          <a:xfrm>
            <a:off x="4516379" y="1537392"/>
            <a:ext cx="1880846" cy="1891608"/>
          </a:xfrm>
          <a:prstGeom prst="ellipse">
            <a:avLst/>
          </a:prstGeom>
          <a:solidFill>
            <a:srgbClr val="29E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Titel 9">
            <a:extLst>
              <a:ext uri="{FF2B5EF4-FFF2-40B4-BE49-F238E27FC236}">
                <a16:creationId xmlns:a16="http://schemas.microsoft.com/office/drawing/2014/main" id="{83A8D0B9-50C4-70E8-B279-C5332D7BB657}"/>
              </a:ext>
            </a:extLst>
          </p:cNvPr>
          <p:cNvSpPr>
            <a:spLocks noGrp="1"/>
          </p:cNvSpPr>
          <p:nvPr>
            <p:ph type="title"/>
          </p:nvPr>
        </p:nvSpPr>
        <p:spPr/>
        <p:txBody>
          <a:bodyPr/>
          <a:lstStyle/>
          <a:p>
            <a:r>
              <a:rPr lang="da-DK" sz="4400" dirty="0">
                <a:solidFill>
                  <a:schemeClr val="accent2"/>
                </a:solidFill>
              </a:rPr>
              <a:t>Mere end blot et </a:t>
            </a:r>
            <a:r>
              <a:rPr lang="da-DK" sz="4400" b="1" dirty="0">
                <a:solidFill>
                  <a:schemeClr val="accent2"/>
                </a:solidFill>
              </a:rPr>
              <a:t>partnerskab</a:t>
            </a:r>
          </a:p>
        </p:txBody>
      </p:sp>
      <p:pic>
        <p:nvPicPr>
          <p:cNvPr id="18" name="Grafik 17" descr="Familie med to børn kontur">
            <a:extLst>
              <a:ext uri="{FF2B5EF4-FFF2-40B4-BE49-F238E27FC236}">
                <a16:creationId xmlns:a16="http://schemas.microsoft.com/office/drawing/2014/main" id="{E8100ED9-9A45-E6AD-48AC-9B3B554E73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3890" y="1759192"/>
            <a:ext cx="1379354" cy="1379354"/>
          </a:xfrm>
          <a:prstGeom prst="rect">
            <a:avLst/>
          </a:prstGeom>
        </p:spPr>
      </p:pic>
      <p:sp>
        <p:nvSpPr>
          <p:cNvPr id="20" name="Titel 9">
            <a:extLst>
              <a:ext uri="{FF2B5EF4-FFF2-40B4-BE49-F238E27FC236}">
                <a16:creationId xmlns:a16="http://schemas.microsoft.com/office/drawing/2014/main" id="{6DB5193A-CDA0-3ECF-05A9-FEFCB5FB07CC}"/>
              </a:ext>
            </a:extLst>
          </p:cNvPr>
          <p:cNvSpPr txBox="1">
            <a:spLocks/>
          </p:cNvSpPr>
          <p:nvPr/>
        </p:nvSpPr>
        <p:spPr>
          <a:xfrm>
            <a:off x="6593217" y="2107886"/>
            <a:ext cx="3214380" cy="758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da-DK" sz="1600" dirty="0">
                <a:solidFill>
                  <a:srgbClr val="29E3B2"/>
                </a:solidFill>
              </a:rPr>
              <a:t>Personlig og </a:t>
            </a:r>
            <a:r>
              <a:rPr lang="da-DK" sz="1600" b="1" dirty="0">
                <a:solidFill>
                  <a:srgbClr val="29E3B2"/>
                </a:solidFill>
              </a:rPr>
              <a:t>nærværende rådgivning</a:t>
            </a:r>
            <a:r>
              <a:rPr lang="da-DK" sz="1600" dirty="0">
                <a:solidFill>
                  <a:srgbClr val="29E3B2"/>
                </a:solidFill>
              </a:rPr>
              <a:t>, der sikrer tryghed på og uden for arbejdspladsen</a:t>
            </a:r>
          </a:p>
        </p:txBody>
      </p:sp>
      <p:cxnSp>
        <p:nvCxnSpPr>
          <p:cNvPr id="22" name="Lige forbindelse 21">
            <a:extLst>
              <a:ext uri="{FF2B5EF4-FFF2-40B4-BE49-F238E27FC236}">
                <a16:creationId xmlns:a16="http://schemas.microsoft.com/office/drawing/2014/main" id="{9516CF60-8546-44B5-FD4F-D22449000904}"/>
              </a:ext>
            </a:extLst>
          </p:cNvPr>
          <p:cNvCxnSpPr>
            <a:cxnSpLocks/>
          </p:cNvCxnSpPr>
          <p:nvPr/>
        </p:nvCxnSpPr>
        <p:spPr>
          <a:xfrm flipH="1">
            <a:off x="4132777" y="3429000"/>
            <a:ext cx="786432" cy="1373033"/>
          </a:xfrm>
          <a:prstGeom prst="line">
            <a:avLst/>
          </a:prstGeom>
          <a:ln w="15875">
            <a:solidFill>
              <a:srgbClr val="E77033"/>
            </a:solidFill>
          </a:ln>
        </p:spPr>
        <p:style>
          <a:lnRef idx="1">
            <a:schemeClr val="accent1"/>
          </a:lnRef>
          <a:fillRef idx="0">
            <a:schemeClr val="accent1"/>
          </a:fillRef>
          <a:effectRef idx="0">
            <a:schemeClr val="accent1"/>
          </a:effectRef>
          <a:fontRef idx="minor">
            <a:schemeClr val="tx1"/>
          </a:fontRef>
        </p:style>
      </p:cxnSp>
      <p:cxnSp>
        <p:nvCxnSpPr>
          <p:cNvPr id="23" name="Lige forbindelse 22">
            <a:extLst>
              <a:ext uri="{FF2B5EF4-FFF2-40B4-BE49-F238E27FC236}">
                <a16:creationId xmlns:a16="http://schemas.microsoft.com/office/drawing/2014/main" id="{93A27D5A-0784-CC38-86D2-7C754C1EC4F3}"/>
              </a:ext>
            </a:extLst>
          </p:cNvPr>
          <p:cNvCxnSpPr>
            <a:cxnSpLocks/>
          </p:cNvCxnSpPr>
          <p:nvPr/>
        </p:nvCxnSpPr>
        <p:spPr>
          <a:xfrm>
            <a:off x="6092855" y="3463519"/>
            <a:ext cx="872149" cy="1387165"/>
          </a:xfrm>
          <a:prstGeom prst="line">
            <a:avLst/>
          </a:prstGeom>
          <a:ln w="15875">
            <a:solidFill>
              <a:srgbClr val="E77033"/>
            </a:solidFill>
          </a:ln>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3DB952BE-F370-227E-BC36-213043ED267B}"/>
              </a:ext>
            </a:extLst>
          </p:cNvPr>
          <p:cNvCxnSpPr>
            <a:cxnSpLocks/>
          </p:cNvCxnSpPr>
          <p:nvPr/>
        </p:nvCxnSpPr>
        <p:spPr>
          <a:xfrm>
            <a:off x="4516379" y="5232921"/>
            <a:ext cx="2021780" cy="0"/>
          </a:xfrm>
          <a:prstGeom prst="line">
            <a:avLst/>
          </a:prstGeom>
          <a:ln w="15875">
            <a:solidFill>
              <a:srgbClr val="E77033"/>
            </a:solidFill>
          </a:ln>
        </p:spPr>
        <p:style>
          <a:lnRef idx="1">
            <a:schemeClr val="accent1"/>
          </a:lnRef>
          <a:fillRef idx="0">
            <a:schemeClr val="accent1"/>
          </a:fillRef>
          <a:effectRef idx="0">
            <a:schemeClr val="accent1"/>
          </a:effectRef>
          <a:fontRef idx="minor">
            <a:schemeClr val="tx1"/>
          </a:fontRef>
        </p:style>
      </p:cxnSp>
      <p:sp>
        <p:nvSpPr>
          <p:cNvPr id="29" name="Titel 9">
            <a:extLst>
              <a:ext uri="{FF2B5EF4-FFF2-40B4-BE49-F238E27FC236}">
                <a16:creationId xmlns:a16="http://schemas.microsoft.com/office/drawing/2014/main" id="{4744E936-91F5-20E2-FE48-5F318E746499}"/>
              </a:ext>
            </a:extLst>
          </p:cNvPr>
          <p:cNvSpPr txBox="1">
            <a:spLocks/>
          </p:cNvSpPr>
          <p:nvPr/>
        </p:nvSpPr>
        <p:spPr>
          <a:xfrm>
            <a:off x="8138650" y="4168547"/>
            <a:ext cx="3214380" cy="758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da-DK" sz="1600" dirty="0">
                <a:solidFill>
                  <a:schemeClr val="accent2"/>
                </a:solidFill>
              </a:rPr>
              <a:t>Flere </a:t>
            </a:r>
            <a:r>
              <a:rPr lang="da-DK" sz="1600" b="1" dirty="0">
                <a:solidFill>
                  <a:schemeClr val="accent2"/>
                </a:solidFill>
              </a:rPr>
              <a:t>potentielle kunder</a:t>
            </a:r>
            <a:r>
              <a:rPr lang="da-DK" sz="1600" dirty="0">
                <a:solidFill>
                  <a:schemeClr val="accent2"/>
                </a:solidFill>
              </a:rPr>
              <a:t>, der kan sikre bedre produkter og billigere forsikringer til medlemmerne </a:t>
            </a:r>
          </a:p>
        </p:txBody>
      </p:sp>
      <p:sp>
        <p:nvSpPr>
          <p:cNvPr id="30" name="Titel 9">
            <a:extLst>
              <a:ext uri="{FF2B5EF4-FFF2-40B4-BE49-F238E27FC236}">
                <a16:creationId xmlns:a16="http://schemas.microsoft.com/office/drawing/2014/main" id="{DA7F8BFE-6DFF-5E7E-158D-5C6D452F3F17}"/>
              </a:ext>
            </a:extLst>
          </p:cNvPr>
          <p:cNvSpPr txBox="1">
            <a:spLocks/>
          </p:cNvSpPr>
          <p:nvPr/>
        </p:nvSpPr>
        <p:spPr>
          <a:xfrm>
            <a:off x="460156" y="3980076"/>
            <a:ext cx="3214380" cy="758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da-DK" sz="1600" b="1" dirty="0">
                <a:solidFill>
                  <a:srgbClr val="A6192E"/>
                </a:solidFill>
              </a:rPr>
              <a:t>Skaber værdi</a:t>
            </a:r>
            <a:r>
              <a:rPr lang="da-DK" sz="1600" dirty="0">
                <a:solidFill>
                  <a:srgbClr val="A6192E"/>
                </a:solidFill>
              </a:rPr>
              <a:t> for nuværende og potentielle medlemmer, samt mulighed for større fastholdelse</a:t>
            </a:r>
          </a:p>
        </p:txBody>
      </p:sp>
      <p:sp>
        <p:nvSpPr>
          <p:cNvPr id="2" name="Ellipse 1">
            <a:extLst>
              <a:ext uri="{FF2B5EF4-FFF2-40B4-BE49-F238E27FC236}">
                <a16:creationId xmlns:a16="http://schemas.microsoft.com/office/drawing/2014/main" id="{EE48A8BC-8965-7236-9D7D-9A965C78A977}"/>
              </a:ext>
            </a:extLst>
          </p:cNvPr>
          <p:cNvSpPr/>
          <p:nvPr/>
        </p:nvSpPr>
        <p:spPr>
          <a:xfrm>
            <a:off x="2578988" y="4765998"/>
            <a:ext cx="1891609" cy="1891609"/>
          </a:xfrm>
          <a:prstGeom prst="ellipse">
            <a:avLst/>
          </a:prstGeom>
          <a:solidFill>
            <a:schemeClr val="bg1"/>
          </a:solidFill>
          <a:ln w="50800">
            <a:solidFill>
              <a:srgbClr val="0A11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Ellipse 4">
            <a:extLst>
              <a:ext uri="{FF2B5EF4-FFF2-40B4-BE49-F238E27FC236}">
                <a16:creationId xmlns:a16="http://schemas.microsoft.com/office/drawing/2014/main" id="{F0D728AF-C87B-CD8D-0CAF-339B12DD998D}"/>
              </a:ext>
            </a:extLst>
          </p:cNvPr>
          <p:cNvSpPr/>
          <p:nvPr/>
        </p:nvSpPr>
        <p:spPr>
          <a:xfrm>
            <a:off x="6538159" y="4765999"/>
            <a:ext cx="1891608" cy="1891608"/>
          </a:xfrm>
          <a:prstGeom prst="ellipse">
            <a:avLst/>
          </a:prstGeom>
          <a:solidFill>
            <a:schemeClr val="tx2"/>
          </a:solidFill>
          <a:ln w="508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Picture 20">
            <a:extLst>
              <a:ext uri="{FF2B5EF4-FFF2-40B4-BE49-F238E27FC236}">
                <a16:creationId xmlns:a16="http://schemas.microsoft.com/office/drawing/2014/main" id="{F430118E-E8BF-B5F1-1E31-8A15715B32F3}"/>
              </a:ext>
            </a:extLst>
          </p:cNvPr>
          <p:cNvPicPr>
            <a:picLocks noChangeAspect="1"/>
          </p:cNvPicPr>
          <p:nvPr/>
        </p:nvPicPr>
        <p:blipFill rotWithShape="1">
          <a:blip r:embed="rId4">
            <a:extLst>
              <a:ext uri="{28A0092B-C50C-407E-A947-70E740481C1C}">
                <a14:useLocalDpi xmlns:a14="http://schemas.microsoft.com/office/drawing/2010/main" val="0"/>
              </a:ext>
            </a:extLst>
          </a:blip>
          <a:srcRect r="55309" b="11300"/>
          <a:stretch/>
        </p:blipFill>
        <p:spPr>
          <a:xfrm>
            <a:off x="6862166" y="5180020"/>
            <a:ext cx="1164998" cy="1047034"/>
          </a:xfrm>
          <a:prstGeom prst="rect">
            <a:avLst/>
          </a:prstGeom>
          <a:solidFill>
            <a:srgbClr val="F6B8A4"/>
          </a:solidFill>
        </p:spPr>
      </p:pic>
      <p:pic>
        <p:nvPicPr>
          <p:cNvPr id="4" name="Billede 3" descr="Et billede, der indeholder tekst, logo, Font/skrifttype, symbol&#10;&#10;Indhold genereret af kunstig intelligens kan være forkert.">
            <a:extLst>
              <a:ext uri="{FF2B5EF4-FFF2-40B4-BE49-F238E27FC236}">
                <a16:creationId xmlns:a16="http://schemas.microsoft.com/office/drawing/2014/main" id="{64BC6A71-98D1-6064-0A10-759A1EA3B6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3268" y="5150456"/>
            <a:ext cx="1138944" cy="1138944"/>
          </a:xfrm>
          <a:prstGeom prst="rect">
            <a:avLst/>
          </a:prstGeom>
        </p:spPr>
      </p:pic>
    </p:spTree>
    <p:extLst>
      <p:ext uri="{BB962C8B-B14F-4D97-AF65-F5344CB8AC3E}">
        <p14:creationId xmlns:p14="http://schemas.microsoft.com/office/powerpoint/2010/main" val="38139258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wJyIFXkssGjAe3V.RiPSw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wR8neEjBvw1r4kTH4XEPy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2EY64sA_WqnRbFq81yUrJ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Q9YEsXLq3NoMik8qp.FLK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PxKisaz7Obo0mo2uWVhL.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MLp1DZFXFp1O99wpTEToN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_Y6W1KPLjpRKRFPI1y9Ko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MMntV0IyXR.E4X52ys7ZM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l5huSFO2pkbCr52Z2ybxP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5QMOwVvJv57hQMQTQMK54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JM-tema">
  <a:themeElements>
    <a:clrScheme name="Brugerdefineret 1">
      <a:dk1>
        <a:srgbClr val="E94E1B"/>
      </a:dk1>
      <a:lt1>
        <a:srgbClr val="FFFFFF"/>
      </a:lt1>
      <a:dk2>
        <a:srgbClr val="E94E1B"/>
      </a:dk2>
      <a:lt2>
        <a:srgbClr val="FFFFFF"/>
      </a:lt2>
      <a:accent1>
        <a:srgbClr val="00374F"/>
      </a:accent1>
      <a:accent2>
        <a:srgbClr val="EF7A39"/>
      </a:accent2>
      <a:accent3>
        <a:srgbClr val="B5CDDB"/>
      </a:accent3>
      <a:accent4>
        <a:srgbClr val="0DA8BF"/>
      </a:accent4>
      <a:accent5>
        <a:srgbClr val="B2B2B2"/>
      </a:accent5>
      <a:accent6>
        <a:srgbClr val="000000"/>
      </a:accent6>
      <a:hlink>
        <a:srgbClr val="FFFFFF"/>
      </a:hlink>
      <a:folHlink>
        <a:srgbClr val="E94E1B"/>
      </a:folHlink>
    </a:clrScheme>
    <a:fontScheme name="TJM (27 sans required)">
      <a:majorFont>
        <a:latin typeface="27 Sans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B51FE912-F769-48CB-B756-0E90F9C8B20B}" vid="{0CA60C62-342D-4817-9736-28CBB7CB395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1434</TotalTime>
  <Words>5041</Words>
  <Application>Microsoft Office PowerPoint</Application>
  <PresentationFormat>Widescreen</PresentationFormat>
  <Paragraphs>574</Paragraphs>
  <Slides>65</Slides>
  <Notes>57</Notes>
  <HiddenSlides>1</HiddenSlides>
  <MMClips>0</MMClips>
  <ScaleCrop>false</ScaleCrop>
  <HeadingPairs>
    <vt:vector size="8" baseType="variant">
      <vt:variant>
        <vt:lpstr>Benyttede skrifttyper</vt:lpstr>
      </vt:variant>
      <vt:variant>
        <vt:i4>15</vt:i4>
      </vt:variant>
      <vt:variant>
        <vt:lpstr>Tema</vt:lpstr>
      </vt:variant>
      <vt:variant>
        <vt:i4>4</vt:i4>
      </vt:variant>
      <vt:variant>
        <vt:lpstr>Integrerede OLE-servere</vt:lpstr>
      </vt:variant>
      <vt:variant>
        <vt:i4>1</vt:i4>
      </vt:variant>
      <vt:variant>
        <vt:lpstr>Slidetitler</vt:lpstr>
      </vt:variant>
      <vt:variant>
        <vt:i4>65</vt:i4>
      </vt:variant>
    </vt:vector>
  </HeadingPairs>
  <TitlesOfParts>
    <vt:vector size="85" baseType="lpstr">
      <vt:lpstr>27 Sans</vt:lpstr>
      <vt:lpstr>27 Sans DemiBold</vt:lpstr>
      <vt:lpstr>27 Sans Light</vt:lpstr>
      <vt:lpstr>27Sans</vt:lpstr>
      <vt:lpstr>Aptos</vt:lpstr>
      <vt:lpstr>Aptos Display</vt:lpstr>
      <vt:lpstr>Arial</vt:lpstr>
      <vt:lpstr>Calibri</vt:lpstr>
      <vt:lpstr>Calibri Light</vt:lpstr>
      <vt:lpstr>CeraPRO</vt:lpstr>
      <vt:lpstr>KBHTekst</vt:lpstr>
      <vt:lpstr>SourceSans3</vt:lpstr>
      <vt:lpstr>Times New Roman</vt:lpstr>
      <vt:lpstr>Verdana</vt:lpstr>
      <vt:lpstr>Wingdings</vt:lpstr>
      <vt:lpstr>Office-tema</vt:lpstr>
      <vt:lpstr>Office-tema</vt:lpstr>
      <vt:lpstr>TJM-tema</vt:lpstr>
      <vt:lpstr>Office-tema</vt:lpstr>
      <vt:lpstr>think-cell Slide</vt:lpstr>
      <vt:lpstr>PowerPoint-præsentation</vt:lpstr>
      <vt:lpstr>PowerPoint-præsentation</vt:lpstr>
      <vt:lpstr>Fællestillidsrepræsentanter almen</vt:lpstr>
      <vt:lpstr>PowerPoint-præsentation</vt:lpstr>
      <vt:lpstr>LFS &amp; TJM Forsikring</vt:lpstr>
      <vt:lpstr>PowerPoint-præsentation</vt:lpstr>
      <vt:lpstr>Et eksklusivt fællesskab</vt:lpstr>
      <vt:lpstr>PowerPoint-præsentation</vt:lpstr>
      <vt:lpstr>Mere end blot et partnerskab</vt:lpstr>
      <vt:lpstr>PowerPoint-præsentation</vt:lpstr>
      <vt:lpstr>Forskellige faser i arbejdslivet medfører forskellige behov</vt:lpstr>
      <vt:lpstr>Som forening kan I aktivt gøre brug af TJM    </vt:lpstr>
      <vt:lpstr>FOA’s ferieboliger</vt:lpstr>
      <vt:lpstr>PowerPoint-præsentation</vt:lpstr>
      <vt:lpstr>Medlemmer viser loyalitet til os</vt:lpstr>
      <vt:lpstr>Vi står klar når behovet er der</vt:lpstr>
      <vt:lpstr>Vi står klar når skaden er sket</vt:lpstr>
      <vt:lpstr>TJM Forsikring vinder Bedst i test og Anbefaler</vt:lpstr>
      <vt:lpstr>PowerPoint-præsentation</vt:lpstr>
      <vt:lpstr>Vi tager socialt ansvar    Derfor støtter vi initiativer til gavn for udsatte børn og unge - og deres pårørende.</vt:lpstr>
      <vt:lpstr>Alle de privatforsikringer, du har brug for </vt:lpstr>
      <vt:lpstr>PowerPoint-præsentation</vt:lpstr>
      <vt:lpstr>Tak for i dag</vt:lpstr>
      <vt:lpstr>PowerPoint-præsentation</vt:lpstr>
      <vt:lpstr>PowerPoint-præsentation</vt:lpstr>
      <vt:lpstr>PowerPoint-præsentation</vt:lpstr>
      <vt:lpstr>PowerPoint-præsentation</vt:lpstr>
      <vt:lpstr>Et endnu stærkere medlemskab</vt:lpstr>
      <vt:lpstr>PowerPoint-præsentation</vt:lpstr>
      <vt:lpstr>Arbejdsgange i forhold til lønaftaler  </vt:lpstr>
      <vt:lpstr>Arbejdsgange i forhold til lønaftaler </vt:lpstr>
      <vt:lpstr>Lønindplacering af kollegaer   </vt:lpstr>
      <vt:lpstr>Ansættelser ifølge MED-aftalen</vt:lpstr>
      <vt:lpstr>Ansættelser ifølge MED-aftalen</vt:lpstr>
      <vt:lpstr>PowerPoint-præsentation</vt:lpstr>
      <vt:lpstr>PowerPoint-præsentation</vt:lpstr>
      <vt:lpstr>PowerPoint-præsentation</vt:lpstr>
      <vt:lpstr>Gode råd til ansættelsessamtalen </vt:lpstr>
      <vt:lpstr>Kontakt med medarbejderen inden ansættelsen</vt:lpstr>
      <vt:lpstr>Tid til at møde nye medarbejdere i arbejdstiden </vt:lpstr>
      <vt:lpstr>Ansættelser ifølge MED-aftalen</vt:lpstr>
      <vt:lpstr>Hvordan godkender I lønindplaceringer? </vt:lpstr>
      <vt:lpstr>Opmærksomheder når I tjekker lønaftaler</vt:lpstr>
      <vt:lpstr>Hvordan ser det ud? </vt:lpstr>
      <vt:lpstr>Hvordan godkender du lønindplaceringer</vt:lpstr>
      <vt:lpstr>PowerPoint-præsentation</vt:lpstr>
      <vt:lpstr>PowerPoint-præsentation</vt:lpstr>
      <vt:lpstr>PowerPoint-præsentation</vt:lpstr>
      <vt:lpstr>PowerPoint-præsentation</vt:lpstr>
      <vt:lpstr>PowerPoint-præsentation</vt:lpstr>
      <vt:lpstr>PowerPoint-præsentation</vt:lpstr>
      <vt:lpstr>Fastholdelses- og rekrutteringsaftalen 2025</vt:lpstr>
      <vt:lpstr>Løntjek-kampagne i uge 19 og 20 </vt:lpstr>
      <vt:lpstr>Webinar: Sådan melder du dine kollegaer ind</vt:lpstr>
      <vt:lpstr>løntrin til nyuddannede pædagoger </vt:lpstr>
      <vt:lpstr>LØNÆNDRINGER 1. APRIL</vt:lpstr>
      <vt:lpstr>Pædagoger </vt:lpstr>
      <vt:lpstr>Pædagogiske assistenter </vt:lpstr>
      <vt:lpstr>Pædagogmedhjælpere </vt:lpstr>
      <vt:lpstr>PowerPoint-præsentation</vt:lpstr>
      <vt:lpstr>PowerPoint-præsentation</vt:lpstr>
      <vt:lpstr>Sommerfest</vt:lpstr>
      <vt:lpstr>PowerPoint-præsentation</vt:lpstr>
      <vt:lpstr>Har I noget I vil dele på falderebet? </vt:lpstr>
      <vt:lpstr>FARVEL OG 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Porse</dc:creator>
  <cp:lastModifiedBy>Michala Toftager Bovien</cp:lastModifiedBy>
  <cp:revision>28</cp:revision>
  <cp:lastPrinted>2025-04-07T06:45:57Z</cp:lastPrinted>
  <dcterms:created xsi:type="dcterms:W3CDTF">2025-03-21T11:59:05Z</dcterms:created>
  <dcterms:modified xsi:type="dcterms:W3CDTF">2025-04-07T11:29:07Z</dcterms:modified>
</cp:coreProperties>
</file>